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53"/>
  </p:notesMasterIdLst>
  <p:sldIdLst>
    <p:sldId id="256" r:id="rId3"/>
    <p:sldId id="306" r:id="rId4"/>
    <p:sldId id="262" r:id="rId5"/>
    <p:sldId id="257" r:id="rId6"/>
    <p:sldId id="258" r:id="rId7"/>
    <p:sldId id="259" r:id="rId8"/>
    <p:sldId id="260" r:id="rId9"/>
    <p:sldId id="261" r:id="rId10"/>
    <p:sldId id="277" r:id="rId11"/>
    <p:sldId id="286" r:id="rId12"/>
    <p:sldId id="294" r:id="rId13"/>
    <p:sldId id="264" r:id="rId14"/>
    <p:sldId id="265" r:id="rId15"/>
    <p:sldId id="266" r:id="rId16"/>
    <p:sldId id="267" r:id="rId17"/>
    <p:sldId id="281" r:id="rId18"/>
    <p:sldId id="283" r:id="rId19"/>
    <p:sldId id="282" r:id="rId20"/>
    <p:sldId id="284" r:id="rId21"/>
    <p:sldId id="268" r:id="rId22"/>
    <p:sldId id="269" r:id="rId23"/>
    <p:sldId id="300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9" r:id="rId32"/>
    <p:sldId id="278" r:id="rId33"/>
    <p:sldId id="285" r:id="rId34"/>
    <p:sldId id="287" r:id="rId35"/>
    <p:sldId id="288" r:id="rId36"/>
    <p:sldId id="297" r:id="rId37"/>
    <p:sldId id="298" r:id="rId38"/>
    <p:sldId id="299" r:id="rId39"/>
    <p:sldId id="289" r:id="rId40"/>
    <p:sldId id="290" r:id="rId41"/>
    <p:sldId id="291" r:id="rId42"/>
    <p:sldId id="296" r:id="rId43"/>
    <p:sldId id="292" r:id="rId44"/>
    <p:sldId id="295" r:id="rId45"/>
    <p:sldId id="293" r:id="rId46"/>
    <p:sldId id="280" r:id="rId47"/>
    <p:sldId id="263" r:id="rId48"/>
    <p:sldId id="302" r:id="rId49"/>
    <p:sldId id="304" r:id="rId50"/>
    <p:sldId id="303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8" autoAdjust="0"/>
  </p:normalViewPr>
  <p:slideViewPr>
    <p:cSldViewPr>
      <p:cViewPr varScale="1">
        <p:scale>
          <a:sx n="57" d="100"/>
          <a:sy n="5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370F-9238-45D2-8029-1A5390703453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24E0-1167-4EB2-8D85-93E5D294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DD076-A61E-4930-B51A-435DFFD8BBD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2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 usually just</a:t>
            </a:r>
            <a:r>
              <a:rPr lang="en-US" baseline="0" dirty="0" smtClean="0"/>
              <a:t> give students the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If you choose to share the link, students will be taken to a page that looks like this.  They will create an account on this page.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When using the link, you will approve users before they have access.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For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accounts do not require email addresses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very little personal information of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 for use of K-12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 be extra safe, I always require parent permission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I’ve given you a sample parent permission slip,</a:t>
            </a:r>
            <a:r>
              <a:rPr lang="en-US" baseline="0" dirty="0" smtClean="0"/>
              <a:t> and can send an e-mail to you!  Once students have turned this in, they are allowed to create an account.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aseline="0" dirty="0" smtClean="0"/>
              <a:t>If students already have accounts (from another class), don’t have them create a new one!  They will just add your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This is used most often when teachers are signing students up in person (class goes to the lab).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I usually have a “Tech Day” where students set up their Edmodo accounts at school with me; if permission slips are turned in.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Because this gives students instant access, it should never be posted in a public place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The code can later be reset as well!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This is used most often when teachers are signing students up in person (class goes to the lab).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I usually have a “Tech Day” where students set up their Edmodo accounts at school with me; if permission slips are turned in.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Because this gives students instant access, it should never be posted in a public place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The code can later be reset as well!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Can default all new members to read-only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Can set all parents to read-only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Can moderate all posts and replies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I choose not to do this, because it would be very labor intensive.  I deal with inappropriate behavior as it happens.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Some teachers start here and then scaffold away.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Can delete and archive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See their username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helpful when they forget 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students who may not be able to handle posting responsibly.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See everything, but won’t be able to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</a:t>
            </a:r>
            <a:r>
              <a:rPr lang="en-US" baseline="0" dirty="0" smtClean="0"/>
              <a:t> they forget them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Remove Profile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Remove from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most basic feature of EDMODO!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During this point online,</a:t>
            </a:r>
            <a:r>
              <a:rPr lang="en-US" baseline="0" dirty="0" smtClean="0"/>
              <a:t> walk them through…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Adding a link, document or folder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Sending to different groups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Scheduling a message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 an example, attach a document and send to the test group!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3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Walk them through how I</a:t>
            </a:r>
            <a:r>
              <a:rPr lang="en-US" baseline="0" dirty="0" smtClean="0"/>
              <a:t> have used Edmodo for blogging about current events issues.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Students start asking the questions.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Creative thinking, problem solving, preparing them for online college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6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Walk though</a:t>
            </a:r>
            <a:r>
              <a:rPr lang="en-US" baseline="0" dirty="0" smtClean="0"/>
              <a:t> this process online!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Post an assignment from my teacher account that teachers can see.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Integration with Google Docs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host of educational apps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Single sign on – then access to many apps.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most basic feature of EDMODO!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most basic feature of EDMODO!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Parent</a:t>
            </a:r>
            <a:r>
              <a:rPr lang="en-US" baseline="0" dirty="0" smtClean="0"/>
              <a:t> Accounts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Parents can insert their students’ parent code and sign up.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Teachers always have access to parent codes as well and can sign parents up as well!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Get a birds eye view; not members of the group (just attached to the student)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Can see posts that teachers choose to send to parents; can see child’s profile and progress; can see any grades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Parents are able to see the activity between teacher and child; keep in touch.  Parents cannot communicate – fly on the wall.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Can get notifications outside of the account;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most basic feature of EDMODO!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most basic feature of EDMODO!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most basic feature of EDMODO!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most basic feature of EDMODO!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Student</a:t>
            </a:r>
            <a:r>
              <a:rPr lang="en-US" baseline="0" dirty="0" smtClean="0"/>
              <a:t> Account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At the class, have participants join the EDMODO test class!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If the student already had an account, they would go to the “Groups” section and “Join a group” and add the new code.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In theory, students could have one account with ALL their classes in one place (with calendars, messages,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most basic feature of EDMODO!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My Test Student Account: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Studentsampleissaquah2015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Pcms2015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up on the computer and review what students would see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Backpack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Snapshot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Profile/Avatar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</a:t>
            </a: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Posting/Replying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participants have their student accounts up, practice: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 what an assignment looks like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 what a post looks like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 what their calendar looks like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Turning in an assignment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them a few minutes to play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Upload resources (files up to 100MB)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Embed</a:t>
            </a:r>
            <a:r>
              <a:rPr lang="en-US" baseline="0" dirty="0" smtClean="0"/>
              <a:t> links to websites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Once in the library; can create folders and share the folders with students or other teacher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3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Can also connect your Google Drive Account to Edmodo!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6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24E0-1167-4EB2-8D85-93E5D29401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690FCAC-7812-437B-B34D-18A720D5E916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CAC-7812-437B-B34D-18A720D5E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CAC-7812-437B-B34D-18A720D5E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CAC-7812-437B-B34D-18A720D5E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CAC-7812-437B-B34D-18A720D5E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CAC-7812-437B-B34D-18A720D5E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CAC-7812-437B-B34D-18A720D5E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CAC-7812-437B-B34D-18A720D5E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CAC-7812-437B-B34D-18A720D5E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CAC-7812-437B-B34D-18A720D5E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C8A-567A-43AA-8B08-C7B4C411FE68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CAC-7812-437B-B34D-18A720D5E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90D1D02-7715-4D31-91C2-F59350D223E8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3CA5B95-B28B-4F07-B294-C07F5B4703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dmod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dmodo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Edmodo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Log on: </a:t>
            </a:r>
            <a:r>
              <a:rPr lang="en-US" dirty="0" smtClean="0">
                <a:hlinkClick r:id="rId2"/>
              </a:rPr>
              <a:t>www.edmodo.com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9026">
            <a:off x="864283" y="4111247"/>
            <a:ext cx="2049846" cy="204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5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Sending Posts/Notes: Students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313325"/>
          </a:xfrm>
        </p:spPr>
        <p:txBody>
          <a:bodyPr/>
          <a:lstStyle/>
          <a:p>
            <a:r>
              <a:rPr lang="en-US" dirty="0" smtClean="0"/>
              <a:t>Can send to…</a:t>
            </a:r>
          </a:p>
          <a:p>
            <a:pPr lvl="1"/>
            <a:r>
              <a:rPr lang="en-US" dirty="0" smtClean="0"/>
              <a:t>The entire group</a:t>
            </a:r>
          </a:p>
          <a:p>
            <a:pPr lvl="1"/>
            <a:r>
              <a:rPr lang="en-US" dirty="0" smtClean="0"/>
              <a:t>A small group they are assigned to</a:t>
            </a:r>
          </a:p>
          <a:p>
            <a:pPr lvl="1"/>
            <a:r>
              <a:rPr lang="en-US" dirty="0" smtClean="0"/>
              <a:t>The teacher</a:t>
            </a:r>
          </a:p>
          <a:p>
            <a:r>
              <a:rPr lang="en-US" dirty="0" smtClean="0"/>
              <a:t>Students cannot privately communicate to other students</a:t>
            </a:r>
          </a:p>
          <a:p>
            <a:r>
              <a:rPr lang="en-US" dirty="0" smtClean="0"/>
              <a:t>Parent accounts see all messages their child sends</a:t>
            </a:r>
          </a:p>
          <a:p>
            <a:r>
              <a:rPr lang="en-US" dirty="0" smtClean="0"/>
              <a:t>Can also attach a resource (document, link, embed code, folder)</a:t>
            </a:r>
          </a:p>
        </p:txBody>
      </p:sp>
      <p:pic>
        <p:nvPicPr>
          <p:cNvPr id="10242" name="Picture 2" descr="C:\Users\wagnerk\AppData\Local\Microsoft\Windows\Temporary Internet Files\Content.IE5\AN7PUDIQ\email-sending-lett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1262343" cy="12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dirty="0" smtClean="0"/>
              <a:t>Setting up a Teacher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628612"/>
          </a:xfrm>
        </p:spPr>
        <p:txBody>
          <a:bodyPr/>
          <a:lstStyle/>
          <a:p>
            <a:r>
              <a:rPr lang="en-US" dirty="0" smtClean="0"/>
              <a:t>Any educator creates a “Teacher Account”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82379"/>
            <a:ext cx="8001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705600" y="18288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9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648200" cy="493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dirty="0" smtClean="0"/>
              <a:t>Setting up a Teacher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828799"/>
            <a:ext cx="3581400" cy="4634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Create an account by entering an:</a:t>
            </a:r>
          </a:p>
          <a:p>
            <a:pPr lvl="1"/>
            <a:r>
              <a:rPr lang="en-US" sz="2800" dirty="0" smtClean="0"/>
              <a:t>Email address</a:t>
            </a:r>
          </a:p>
          <a:p>
            <a:pPr lvl="1"/>
            <a:r>
              <a:rPr lang="en-US" sz="2800" dirty="0" smtClean="0"/>
              <a:t>Password</a:t>
            </a:r>
          </a:p>
          <a:p>
            <a:r>
              <a:rPr lang="en-US" sz="3200" dirty="0" smtClean="0"/>
              <a:t>Sign-up!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28800" y="3276600"/>
            <a:ext cx="3505200" cy="717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dirty="0" smtClean="0"/>
              <a:t>Navigating the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Whenever you navigate away from the homepage, click the “home” icon to return to this page.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4038600"/>
            <a:ext cx="8686800" cy="20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914400" y="31242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dirty="0" smtClean="0"/>
              <a:t>Navigating the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28194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Progress</a:t>
            </a:r>
          </a:p>
          <a:p>
            <a:pPr lvl="1"/>
            <a:r>
              <a:rPr lang="en-US" dirty="0" smtClean="0"/>
              <a:t>See students, and if assignments are turned in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4038600"/>
            <a:ext cx="8686800" cy="20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333500" y="3124200"/>
            <a:ext cx="4191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61" y="2009519"/>
            <a:ext cx="4856044" cy="299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dirty="0" smtClean="0"/>
              <a:t>Navigating the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1600200"/>
            <a:ext cx="8229600" cy="1905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Library</a:t>
            </a:r>
          </a:p>
          <a:p>
            <a:pPr marL="500634" lvl="1" indent="-171450">
              <a:buFont typeface="Arial" panose="020B0604020202020204" pitchFamily="34" charset="0"/>
              <a:buChar char="•"/>
            </a:pPr>
            <a:r>
              <a:rPr lang="en-US" dirty="0"/>
              <a:t>Upload resources (files up to 100MB)</a:t>
            </a:r>
          </a:p>
          <a:p>
            <a:pPr marL="500634" lvl="1" indent="-171450">
              <a:buFont typeface="Arial" panose="020B0604020202020204" pitchFamily="34" charset="0"/>
              <a:buChar char="•"/>
            </a:pPr>
            <a:r>
              <a:rPr lang="en-US" dirty="0"/>
              <a:t>Embed links to websites</a:t>
            </a:r>
          </a:p>
          <a:p>
            <a:pPr marL="500634" lvl="1" indent="-171450">
              <a:buFont typeface="Arial" panose="020B0604020202020204" pitchFamily="34" charset="0"/>
              <a:buChar char="•"/>
            </a:pPr>
            <a:r>
              <a:rPr lang="en-US" dirty="0"/>
              <a:t>Once in the library; can create folders and share the folders with students or other teacher groups.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4038600"/>
            <a:ext cx="8686800" cy="20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981200" y="43434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1" y="1066800"/>
            <a:ext cx="826770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8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4850"/>
            <a:ext cx="6096000" cy="544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374"/>
            <a:ext cx="7700838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429000" y="491987"/>
            <a:ext cx="3276600" cy="570837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5800"/>
            <a:ext cx="851781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1994937"/>
            <a:ext cx="8382000" cy="434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Katrina Wagner</a:t>
            </a:r>
          </a:p>
          <a:p>
            <a:pPr lvl="1"/>
            <a:r>
              <a:rPr lang="en-US" dirty="0" smtClean="0"/>
              <a:t>Starting 11</a:t>
            </a:r>
            <a:r>
              <a:rPr lang="en-US" baseline="30000" dirty="0" smtClean="0"/>
              <a:t>th</a:t>
            </a:r>
            <a:r>
              <a:rPr lang="en-US" dirty="0" smtClean="0"/>
              <a:t> Year </a:t>
            </a:r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Pacific Cascade MS</a:t>
            </a:r>
          </a:p>
          <a:p>
            <a:pPr lvl="2"/>
            <a:r>
              <a:rPr lang="en-US" dirty="0" smtClean="0"/>
              <a:t>Issaquah School District</a:t>
            </a:r>
          </a:p>
          <a:p>
            <a:pPr lvl="2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Advanced Humanities</a:t>
            </a:r>
          </a:p>
          <a:p>
            <a:pPr lvl="1"/>
            <a:r>
              <a:rPr lang="en-US" dirty="0" smtClean="0"/>
              <a:t>BA Elementary Education – Pacific Lutheran</a:t>
            </a:r>
          </a:p>
          <a:p>
            <a:pPr lvl="1"/>
            <a:r>
              <a:rPr lang="en-US" dirty="0" smtClean="0"/>
              <a:t>Masters in Literacy from Seattle Pacific</a:t>
            </a:r>
          </a:p>
          <a:p>
            <a:pPr lvl="1"/>
            <a:r>
              <a:rPr lang="en-US" dirty="0" smtClean="0"/>
              <a:t>Specialty Endorsement in Gifted and Talented from Whitworth</a:t>
            </a:r>
          </a:p>
          <a:p>
            <a:pPr lvl="1"/>
            <a:r>
              <a:rPr lang="en-US" dirty="0" smtClean="0"/>
              <a:t>Leads PD classes for Issaquah School District for middle school teachers; Presented at the NAGC 2014 Convention; Presented at Whitworth Institute 2014</a:t>
            </a:r>
          </a:p>
          <a:p>
            <a:pPr lvl="1"/>
            <a:r>
              <a:rPr lang="en-US" dirty="0" smtClean="0"/>
              <a:t>Adjunct Professor: Whitworth University (Summer ‘15)</a:t>
            </a:r>
          </a:p>
          <a:p>
            <a:pPr lvl="1"/>
            <a:r>
              <a:rPr lang="en-US" dirty="0" smtClean="0"/>
              <a:t>Summer </a:t>
            </a:r>
            <a:r>
              <a:rPr lang="en-US" dirty="0" smtClean="0"/>
              <a:t>– Summer Institute for the </a:t>
            </a:r>
            <a:r>
              <a:rPr lang="en-US" dirty="0" smtClean="0"/>
              <a:t>Gifted (2 years)</a:t>
            </a:r>
            <a:endParaRPr lang="en-US" dirty="0" smtClean="0"/>
          </a:p>
          <a:p>
            <a:pPr lvl="2"/>
            <a:r>
              <a:rPr lang="en-US" dirty="0" smtClean="0"/>
              <a:t>Princeton University  Housemaster, Instructor, and Academic Dean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19200"/>
            <a:ext cx="173355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4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dirty="0" smtClean="0"/>
              <a:t>Navigating the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Search Bar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4038600"/>
            <a:ext cx="8686800" cy="20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962400" y="3124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3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dirty="0" smtClean="0"/>
              <a:t>Navigating the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Spotlight Beta</a:t>
            </a:r>
          </a:p>
          <a:p>
            <a:pPr lvl="1"/>
            <a:r>
              <a:rPr lang="en-US" dirty="0" smtClean="0"/>
              <a:t>Edmodo’s “Teacher’s Pay Teachers”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4038600"/>
            <a:ext cx="8686800" cy="20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315200" y="3124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90600"/>
            <a:ext cx="841375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4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dirty="0" smtClean="0"/>
              <a:t>Navigating the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Notifications</a:t>
            </a:r>
          </a:p>
          <a:p>
            <a:pPr lvl="1"/>
            <a:r>
              <a:rPr lang="en-US" dirty="0" smtClean="0"/>
              <a:t>This will let you know when students post, turn in assignments, etc.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4038600"/>
            <a:ext cx="8686800" cy="20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848600" y="3124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dirty="0" smtClean="0"/>
              <a:t>Navigating the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Profile and Settings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4038600"/>
            <a:ext cx="8686800" cy="20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8458200" y="3124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sz="4400" dirty="0" smtClean="0"/>
              <a:t>Creating and Managing Groups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714499"/>
            <a:ext cx="4876800" cy="446540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Under groups:</a:t>
            </a:r>
          </a:p>
          <a:p>
            <a:pPr lvl="1"/>
            <a:r>
              <a:rPr lang="en-US" sz="2400" dirty="0" smtClean="0"/>
              <a:t>List of groups you (or students) have been invited to</a:t>
            </a:r>
          </a:p>
          <a:p>
            <a:pPr lvl="1"/>
            <a:r>
              <a:rPr lang="en-US" sz="2400" dirty="0" smtClean="0"/>
              <a:t>Groups that you have created</a:t>
            </a:r>
          </a:p>
          <a:p>
            <a:r>
              <a:rPr lang="en-US" sz="3000" dirty="0" smtClean="0"/>
              <a:t>Using the + sign next to “Groups”, teachers can add or join groups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Students can only join groups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819400" cy="469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5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sz="4400" dirty="0" smtClean="0"/>
              <a:t>Creating and Managing Groups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714499"/>
            <a:ext cx="3429000" cy="446540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Give your group a:</a:t>
            </a:r>
          </a:p>
          <a:p>
            <a:pPr lvl="1"/>
            <a:r>
              <a:rPr lang="en-US" sz="2200" dirty="0" smtClean="0"/>
              <a:t>Name</a:t>
            </a:r>
          </a:p>
          <a:p>
            <a:pPr lvl="1"/>
            <a:r>
              <a:rPr lang="en-US" dirty="0" smtClean="0"/>
              <a:t>Subject Area</a:t>
            </a:r>
          </a:p>
          <a:p>
            <a:pPr lvl="1"/>
            <a:r>
              <a:rPr lang="en-US" sz="2200" dirty="0" smtClean="0"/>
              <a:t>Grade</a:t>
            </a:r>
          </a:p>
          <a:p>
            <a:r>
              <a:rPr lang="en-US" sz="2400" dirty="0" smtClean="0"/>
              <a:t>Once you have a group created, you can invite students in two ways:</a:t>
            </a:r>
          </a:p>
          <a:p>
            <a:pPr lvl="1"/>
            <a:r>
              <a:rPr lang="en-US" sz="2200" dirty="0" smtClean="0"/>
              <a:t>URL Link</a:t>
            </a:r>
          </a:p>
          <a:p>
            <a:pPr lvl="1"/>
            <a:r>
              <a:rPr lang="en-US" dirty="0" smtClean="0"/>
              <a:t>Code</a:t>
            </a:r>
            <a:endParaRPr lang="en-US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23226"/>
            <a:ext cx="3505201" cy="214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2" y="762000"/>
            <a:ext cx="8458200" cy="489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15000" y="3207795"/>
            <a:ext cx="3071192" cy="2888205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Link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08239"/>
            <a:ext cx="8281819" cy="385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971800" y="2133600"/>
            <a:ext cx="1626308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295400" y="4214190"/>
            <a:ext cx="3505200" cy="21866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accounts do not require email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very little personal information of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 for use of K-12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be extra safe, I always require parent permission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027581"/>
            <a:ext cx="3886200" cy="21866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Commonly used when setting up student accounts in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like giving someone the key to your locked door.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2174"/>
            <a:ext cx="3429000" cy="448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19600" y="1822174"/>
            <a:ext cx="762000" cy="921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0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8388"/>
            <a:ext cx="8077200" cy="45910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Edmodo?</a:t>
            </a:r>
          </a:p>
          <a:p>
            <a:r>
              <a:rPr lang="en-US" dirty="0" smtClean="0"/>
              <a:t>Setting up a Student Account</a:t>
            </a:r>
          </a:p>
          <a:p>
            <a:pPr lvl="1"/>
            <a:r>
              <a:rPr lang="en-US" dirty="0" smtClean="0"/>
              <a:t>What Students See</a:t>
            </a:r>
          </a:p>
          <a:p>
            <a:r>
              <a:rPr lang="en-US" dirty="0" smtClean="0"/>
              <a:t>Setting up a Teacher Account</a:t>
            </a:r>
          </a:p>
          <a:p>
            <a:pPr lvl="1"/>
            <a:r>
              <a:rPr lang="en-US" dirty="0" smtClean="0"/>
              <a:t>Navigating the Homepage</a:t>
            </a:r>
          </a:p>
          <a:p>
            <a:pPr lvl="1"/>
            <a:r>
              <a:rPr lang="en-US" dirty="0" smtClean="0"/>
              <a:t>Creating and Managing Student Groups</a:t>
            </a:r>
          </a:p>
          <a:p>
            <a:pPr lvl="1"/>
            <a:r>
              <a:rPr lang="en-US" dirty="0" smtClean="0"/>
              <a:t>Inviting students, parents and teachers</a:t>
            </a:r>
          </a:p>
          <a:p>
            <a:pPr lvl="1"/>
            <a:r>
              <a:rPr lang="en-US" dirty="0" smtClean="0"/>
              <a:t>Sending Posts and Assignments</a:t>
            </a:r>
          </a:p>
          <a:p>
            <a:pPr lvl="1"/>
            <a:r>
              <a:rPr lang="en-US" dirty="0" smtClean="0"/>
              <a:t>Other features</a:t>
            </a:r>
          </a:p>
          <a:p>
            <a:r>
              <a:rPr lang="en-US" dirty="0" smtClean="0"/>
              <a:t>Using Edmodo for data-driven instruction (Snapshot)</a:t>
            </a:r>
          </a:p>
          <a:p>
            <a:r>
              <a:rPr lang="en-US" dirty="0" smtClean="0"/>
              <a:t>Parent Accounts</a:t>
            </a:r>
          </a:p>
          <a:p>
            <a:r>
              <a:rPr lang="en-US" dirty="0"/>
              <a:t>Engaging with Global Communities</a:t>
            </a:r>
          </a:p>
          <a:p>
            <a:r>
              <a:rPr lang="en-US" dirty="0" smtClean="0"/>
              <a:t>Personalizing and Differentiating Learning</a:t>
            </a:r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Settings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027581"/>
            <a:ext cx="3886200" cy="21866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Groups can be archived at the end of the school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important for many school districts!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one can post any more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76600" y="4572000"/>
            <a:ext cx="1143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13" y="2193233"/>
            <a:ext cx="4208862" cy="40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7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9500"/>
            <a:ext cx="8041440" cy="1442674"/>
          </a:xfrm>
        </p:spPr>
        <p:txBody>
          <a:bodyPr/>
          <a:lstStyle/>
          <a:p>
            <a:r>
              <a:rPr lang="en-US" dirty="0" smtClean="0"/>
              <a:t>Managing Student Accounts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19800" y="1905000"/>
            <a:ext cx="2590800" cy="449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See their Username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Read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Parent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Change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Remove Profile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Remove from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delete and edit student posts</a:t>
            </a:r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9800"/>
            <a:ext cx="5266989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029200" y="1749287"/>
            <a:ext cx="990600" cy="2594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Sending Posts/Notes: Teachers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send to…</a:t>
            </a:r>
          </a:p>
          <a:p>
            <a:pPr lvl="1"/>
            <a:r>
              <a:rPr lang="en-US" dirty="0" smtClean="0"/>
              <a:t>Individual students</a:t>
            </a:r>
          </a:p>
          <a:p>
            <a:pPr lvl="1"/>
            <a:r>
              <a:rPr lang="en-US" dirty="0" smtClean="0"/>
              <a:t>Classes of students</a:t>
            </a:r>
          </a:p>
          <a:p>
            <a:pPr lvl="1"/>
            <a:r>
              <a:rPr lang="en-US" dirty="0" smtClean="0"/>
              <a:t>Small groups of students</a:t>
            </a:r>
          </a:p>
          <a:p>
            <a:pPr lvl="1"/>
            <a:r>
              <a:rPr lang="en-US" dirty="0" smtClean="0"/>
              <a:t>Other teachers with Edmodo</a:t>
            </a:r>
          </a:p>
          <a:p>
            <a:r>
              <a:rPr lang="en-US" dirty="0" smtClean="0"/>
              <a:t>Can also attach a resource (document, link, embed code, folder)</a:t>
            </a:r>
          </a:p>
          <a:p>
            <a:r>
              <a:rPr lang="en-US" dirty="0" smtClean="0"/>
              <a:t>Can schedule posts to show up immediately or on a certain day/time</a:t>
            </a:r>
          </a:p>
          <a:p>
            <a:r>
              <a:rPr lang="en-US" dirty="0" smtClean="0"/>
              <a:t>Students/teachers can then reply – COLLABORATIVE DISCUSSIONS!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2551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00200" y="2590800"/>
            <a:ext cx="457200" cy="358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4167"/>
            <a:ext cx="6505575" cy="582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Creating and Sending Assignments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8388"/>
            <a:ext cx="8382000" cy="43624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send to…</a:t>
            </a:r>
          </a:p>
          <a:p>
            <a:pPr lvl="1"/>
            <a:r>
              <a:rPr lang="en-US" dirty="0" smtClean="0"/>
              <a:t>Individual students</a:t>
            </a:r>
          </a:p>
          <a:p>
            <a:pPr lvl="1"/>
            <a:r>
              <a:rPr lang="en-US" dirty="0" smtClean="0"/>
              <a:t>Classes of students</a:t>
            </a:r>
          </a:p>
          <a:p>
            <a:pPr lvl="1"/>
            <a:r>
              <a:rPr lang="en-US" dirty="0" smtClean="0"/>
              <a:t>Small groups of students</a:t>
            </a:r>
          </a:p>
          <a:p>
            <a:r>
              <a:rPr lang="en-US" dirty="0" smtClean="0"/>
              <a:t>Write a description of the assignment</a:t>
            </a:r>
          </a:p>
          <a:p>
            <a:r>
              <a:rPr lang="en-US" dirty="0" smtClean="0"/>
              <a:t>Assign a due date (which will then show up in the calendar)</a:t>
            </a:r>
          </a:p>
          <a:p>
            <a:r>
              <a:rPr lang="en-US" dirty="0" smtClean="0"/>
              <a:t>Attach a video, document, or link to use for the assignment</a:t>
            </a:r>
          </a:p>
          <a:p>
            <a:r>
              <a:rPr lang="en-US" dirty="0" smtClean="0"/>
              <a:t>Attach other resources that will help them with an assignment</a:t>
            </a:r>
          </a:p>
          <a:p>
            <a:r>
              <a:rPr lang="en-US" dirty="0" smtClean="0"/>
              <a:t>Could be used to go paperless, for flipped classrooms, or provide extras for students who may lose their papers easily.</a:t>
            </a:r>
          </a:p>
          <a:p>
            <a:r>
              <a:rPr lang="en-US" dirty="0" smtClean="0"/>
              <a:t>Students can reply and ask questions; support each other (creates a community of learning)</a:t>
            </a:r>
          </a:p>
          <a:p>
            <a:r>
              <a:rPr lang="en-US" dirty="0" smtClean="0"/>
              <a:t>Students can also “Turn In” assignments via Edmodo.</a:t>
            </a:r>
          </a:p>
        </p:txBody>
      </p:sp>
    </p:spTree>
    <p:extLst>
      <p:ext uri="{BB962C8B-B14F-4D97-AF65-F5344CB8AC3E}">
        <p14:creationId xmlns:p14="http://schemas.microsoft.com/office/powerpoint/2010/main" val="39698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30487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6039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389086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895600" y="2667000"/>
            <a:ext cx="1905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Other Features: </a:t>
            </a:r>
            <a:br>
              <a:rPr lang="en-US" sz="4400" dirty="0" smtClean="0"/>
            </a:br>
            <a:r>
              <a:rPr lang="en-US" sz="4400" dirty="0" smtClean="0"/>
              <a:t>Polls, Badges and Quizzes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8388"/>
            <a:ext cx="8382000" cy="443861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Polls:</a:t>
            </a:r>
          </a:p>
          <a:p>
            <a:pPr lvl="1"/>
            <a:r>
              <a:rPr lang="en-US" dirty="0" smtClean="0"/>
              <a:t>Anonymous (but kids could hit reply and give context to their vote)</a:t>
            </a:r>
          </a:p>
          <a:p>
            <a:pPr lvl="1"/>
            <a:r>
              <a:rPr lang="en-US" dirty="0" smtClean="0"/>
              <a:t>Ask questions to see student understanding, attitudes, etc.</a:t>
            </a:r>
          </a:p>
          <a:p>
            <a:pPr lvl="1"/>
            <a:r>
              <a:rPr lang="en-US" dirty="0" smtClean="0"/>
              <a:t>Pre-reading, pre-assessment, Post-reading</a:t>
            </a:r>
          </a:p>
          <a:p>
            <a:pPr lvl="1"/>
            <a:r>
              <a:rPr lang="en-US" dirty="0" smtClean="0"/>
              <a:t>Get a quick idea of the pulse of the class</a:t>
            </a:r>
          </a:p>
          <a:p>
            <a:r>
              <a:rPr lang="en-US" b="1" dirty="0" smtClean="0"/>
              <a:t>Badges:</a:t>
            </a:r>
          </a:p>
          <a:p>
            <a:pPr lvl="1"/>
            <a:r>
              <a:rPr lang="en-US" dirty="0" smtClean="0"/>
              <a:t>Teacher can decide what the badges are</a:t>
            </a:r>
          </a:p>
          <a:p>
            <a:pPr lvl="1"/>
            <a:r>
              <a:rPr lang="en-US" dirty="0" smtClean="0"/>
              <a:t>Can be awarded on student profiles</a:t>
            </a:r>
          </a:p>
          <a:p>
            <a:pPr lvl="1"/>
            <a:r>
              <a:rPr lang="en-US" dirty="0" smtClean="0"/>
              <a:t>Positive recognition</a:t>
            </a:r>
          </a:p>
          <a:p>
            <a:r>
              <a:rPr lang="en-US" b="1" dirty="0" smtClean="0"/>
              <a:t>Quizzes:</a:t>
            </a:r>
          </a:p>
          <a:p>
            <a:pPr lvl="1"/>
            <a:r>
              <a:rPr lang="en-US" dirty="0" smtClean="0"/>
              <a:t>Add your own questions</a:t>
            </a:r>
          </a:p>
          <a:p>
            <a:pPr lvl="1"/>
            <a:r>
              <a:rPr lang="en-US" dirty="0" smtClean="0"/>
              <a:t>Can get a question breakdown</a:t>
            </a:r>
          </a:p>
          <a:p>
            <a:pPr lvl="1"/>
            <a:r>
              <a:rPr lang="en-US" dirty="0" smtClean="0"/>
              <a:t>Can grade the quizzes for you (formative uses)</a:t>
            </a:r>
          </a:p>
          <a:p>
            <a:pPr lvl="1"/>
            <a:r>
              <a:rPr lang="en-US" dirty="0" smtClean="0"/>
              <a:t>Can also be printed,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4600" y="436563"/>
            <a:ext cx="2268120" cy="858837"/>
          </a:xfrm>
        </p:spPr>
        <p:txBody>
          <a:bodyPr/>
          <a:lstStyle/>
          <a:p>
            <a:r>
              <a:rPr lang="en-US" dirty="0" smtClean="0"/>
              <a:t>Polls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657806" cy="289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599"/>
            <a:ext cx="4724400" cy="264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EDMODO?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8388"/>
            <a:ext cx="8077200" cy="39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Pronged</a:t>
            </a:r>
          </a:p>
          <a:p>
            <a:pPr lvl="1"/>
            <a:r>
              <a:rPr lang="en-US" dirty="0" smtClean="0"/>
              <a:t>Global Network</a:t>
            </a:r>
          </a:p>
          <a:p>
            <a:pPr lvl="2"/>
            <a:r>
              <a:rPr lang="en-US" dirty="0"/>
              <a:t>35,000,000 users around the world</a:t>
            </a:r>
          </a:p>
          <a:p>
            <a:pPr lvl="3"/>
            <a:r>
              <a:rPr lang="en-US" dirty="0"/>
              <a:t>Connects individuals – not just students</a:t>
            </a:r>
          </a:p>
          <a:p>
            <a:pPr lvl="3"/>
            <a:r>
              <a:rPr lang="en-US" dirty="0"/>
              <a:t>Resources, teachers, parents, administrators,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Professional Development</a:t>
            </a:r>
          </a:p>
          <a:p>
            <a:pPr lvl="3"/>
            <a:r>
              <a:rPr lang="en-US" dirty="0" smtClean="0"/>
              <a:t>Online courses</a:t>
            </a:r>
          </a:p>
          <a:p>
            <a:pPr lvl="1"/>
            <a:r>
              <a:rPr lang="en-US" dirty="0" smtClean="0"/>
              <a:t>School and District Networks</a:t>
            </a:r>
          </a:p>
          <a:p>
            <a:pPr lvl="1"/>
            <a:r>
              <a:rPr lang="en-US" dirty="0" smtClean="0"/>
              <a:t>Private Classroom Networks</a:t>
            </a:r>
          </a:p>
          <a:p>
            <a:pPr lvl="2"/>
            <a:r>
              <a:rPr lang="en-US" dirty="0" smtClean="0"/>
              <a:t>Digital Citizenship</a:t>
            </a:r>
          </a:p>
          <a:p>
            <a:pPr lvl="2"/>
            <a:r>
              <a:rPr lang="en-US" dirty="0" smtClean="0"/>
              <a:t>Blended and Personalized learning environment</a:t>
            </a:r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2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4600" y="436563"/>
            <a:ext cx="2268120" cy="858837"/>
          </a:xfrm>
        </p:spPr>
        <p:txBody>
          <a:bodyPr/>
          <a:lstStyle/>
          <a:p>
            <a:r>
              <a:rPr lang="en-US" dirty="0" smtClean="0"/>
              <a:t>Badges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92587"/>
            <a:ext cx="5845155" cy="298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47" y="3657600"/>
            <a:ext cx="4214813" cy="257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4600" y="436563"/>
            <a:ext cx="2268120" cy="858837"/>
          </a:xfrm>
        </p:spPr>
        <p:txBody>
          <a:bodyPr/>
          <a:lstStyle/>
          <a:p>
            <a:r>
              <a:rPr lang="en-US" dirty="0" smtClean="0"/>
              <a:t>Quizzes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25848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Using Snapshot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237125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Common Core aligned, micro-assessment tool</a:t>
            </a:r>
          </a:p>
          <a:p>
            <a:pPr lvl="1"/>
            <a:r>
              <a:rPr lang="en-US" dirty="0" smtClean="0"/>
              <a:t>Formative assessment for learning</a:t>
            </a:r>
          </a:p>
          <a:p>
            <a:r>
              <a:rPr lang="en-US" dirty="0" smtClean="0"/>
              <a:t>Details:</a:t>
            </a:r>
          </a:p>
          <a:p>
            <a:pPr lvl="1"/>
            <a:r>
              <a:rPr lang="en-US" dirty="0" smtClean="0"/>
              <a:t>Every standard; 4 questions</a:t>
            </a:r>
          </a:p>
          <a:p>
            <a:pPr lvl="1"/>
            <a:r>
              <a:rPr lang="en-US" dirty="0" smtClean="0"/>
              <a:t>Currently: 3-12</a:t>
            </a:r>
          </a:p>
          <a:p>
            <a:pPr lvl="2"/>
            <a:r>
              <a:rPr lang="en-US" dirty="0" smtClean="0"/>
              <a:t>Math and ELA</a:t>
            </a:r>
          </a:p>
          <a:p>
            <a:pPr lvl="1"/>
            <a:r>
              <a:rPr lang="en-US" dirty="0" smtClean="0"/>
              <a:t>Working on adding state standards and K-2</a:t>
            </a:r>
          </a:p>
          <a:p>
            <a:pPr lvl="1"/>
            <a:r>
              <a:rPr lang="en-US" dirty="0" smtClean="0"/>
              <a:t>Varies the questions; not exactly the same for each student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747962" cy="122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4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Using Snapshot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001000" cy="4733377"/>
          </a:xfrm>
        </p:spPr>
        <p:txBody>
          <a:bodyPr>
            <a:normAutofit/>
          </a:bodyPr>
          <a:lstStyle/>
          <a:p>
            <a:r>
              <a:rPr lang="en-US" dirty="0" smtClean="0"/>
              <a:t>What do students see?</a:t>
            </a:r>
          </a:p>
          <a:p>
            <a:pPr lvl="1"/>
            <a:r>
              <a:rPr lang="en-US" dirty="0" smtClean="0"/>
              <a:t>In kid-friendly terms, what they mastered and what they need to work on</a:t>
            </a:r>
          </a:p>
          <a:p>
            <a:r>
              <a:rPr lang="en-US" dirty="0" smtClean="0"/>
              <a:t>What do teachers see?</a:t>
            </a:r>
          </a:p>
          <a:p>
            <a:pPr lvl="1"/>
            <a:r>
              <a:rPr lang="en-US" dirty="0" smtClean="0"/>
              <a:t>Sort by </a:t>
            </a:r>
            <a:r>
              <a:rPr lang="en-US" dirty="0" err="1" smtClean="0"/>
              <a:t>proficency</a:t>
            </a:r>
            <a:r>
              <a:rPr lang="en-US" dirty="0" smtClean="0"/>
              <a:t> or last name</a:t>
            </a:r>
          </a:p>
          <a:p>
            <a:pPr lvl="1"/>
            <a:r>
              <a:rPr lang="en-US" dirty="0" smtClean="0"/>
              <a:t>Click on any standard to see what they were asked and what they answered</a:t>
            </a:r>
          </a:p>
          <a:p>
            <a:pPr lvl="1"/>
            <a:r>
              <a:rPr lang="en-US" dirty="0" smtClean="0"/>
              <a:t>Can see every student on their own page; can be printed</a:t>
            </a:r>
          </a:p>
          <a:p>
            <a:pPr lvl="1"/>
            <a:r>
              <a:rPr lang="en-US" dirty="0" smtClean="0"/>
              <a:t>Can see a breakdown of where students are for each standard.</a:t>
            </a:r>
          </a:p>
          <a:p>
            <a:pPr lvl="2"/>
            <a:r>
              <a:rPr lang="en-US" dirty="0" smtClean="0"/>
              <a:t>Can tier lessons or differentiate based on this feedback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22" y="304800"/>
            <a:ext cx="2065992" cy="92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7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9" y="569844"/>
            <a:ext cx="8229600" cy="126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24" y="2525442"/>
            <a:ext cx="6343650" cy="376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2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2637"/>
          </a:xfrm>
        </p:spPr>
        <p:txBody>
          <a:bodyPr/>
          <a:lstStyle/>
          <a:p>
            <a:r>
              <a:rPr lang="en-US" dirty="0" smtClean="0"/>
              <a:t>Parent Accounts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386470" y="2514600"/>
            <a:ext cx="4419600" cy="3733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/>
              <a:t>Parent Accounts: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They are a “fly on the wall”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Cannot communicate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See posts that the teacher sends to parents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view student/teacher interactions (only their child’s)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see the calendar, child’s profile, get notifications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8" y="1386744"/>
            <a:ext cx="3778111" cy="508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29000" y="1600200"/>
            <a:ext cx="316727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6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68" y="228600"/>
            <a:ext cx="8041440" cy="1011237"/>
          </a:xfrm>
        </p:spPr>
        <p:txBody>
          <a:bodyPr/>
          <a:lstStyle/>
          <a:p>
            <a:r>
              <a:rPr lang="en-US" sz="4000" dirty="0" smtClean="0"/>
              <a:t>Engaging with Global Communities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48602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09800" y="4724400"/>
            <a:ext cx="1676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Line Callout 1 7"/>
          <p:cNvSpPr/>
          <p:nvPr/>
        </p:nvSpPr>
        <p:spPr>
          <a:xfrm>
            <a:off x="4323522" y="1676400"/>
            <a:ext cx="4267200" cy="4724400"/>
          </a:xfrm>
          <a:prstGeom prst="borderCallout1">
            <a:avLst>
              <a:gd name="adj1" fmla="val 59491"/>
              <a:gd name="adj2" fmla="val -4982"/>
              <a:gd name="adj3" fmla="val 64191"/>
              <a:gd name="adj4" fmla="val -862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Teachers share resources, questions/answers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 with the click of a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Connecting students for global projects/pen pals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7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Personalizing and Differentiating Learning with EDMODO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8388"/>
            <a:ext cx="8382000" cy="44386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the News: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/>
              <a:t>a Current Events Group and allow students to post articles and blogs that are relevant to classroom curriculum.  Review posts at your morning meetings</a:t>
            </a:r>
            <a:r>
              <a:rPr lang="en-US" dirty="0" smtClean="0"/>
              <a:t>.</a:t>
            </a:r>
          </a:p>
          <a:p>
            <a:r>
              <a:rPr lang="en-US" b="1" dirty="0"/>
              <a:t>Cultural Exchange: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Create small groups </a:t>
            </a:r>
            <a:r>
              <a:rPr lang="en-US" dirty="0"/>
              <a:t>to study different aspects of Greek </a:t>
            </a:r>
            <a:r>
              <a:rPr lang="en-US" dirty="0" smtClean="0"/>
              <a:t>culture (or any other topic). Students </a:t>
            </a:r>
            <a:r>
              <a:rPr lang="en-US" dirty="0"/>
              <a:t>can focus </a:t>
            </a:r>
            <a:r>
              <a:rPr lang="en-US" dirty="0" smtClean="0"/>
              <a:t>on </a:t>
            </a:r>
            <a:r>
              <a:rPr lang="en-US" dirty="0"/>
              <a:t>one aspect and then teach all the other students about it</a:t>
            </a:r>
            <a:r>
              <a:rPr lang="en-US" dirty="0" smtClean="0"/>
              <a:t>.</a:t>
            </a:r>
          </a:p>
          <a:p>
            <a:r>
              <a:rPr lang="en-US" b="1" dirty="0"/>
              <a:t>Punctuation and Grammar: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Students are always developing </a:t>
            </a:r>
            <a:r>
              <a:rPr lang="en-US" dirty="0"/>
              <a:t>the skill of always capitalizing and punctuating. </a:t>
            </a:r>
            <a:r>
              <a:rPr lang="en-US" dirty="0" smtClean="0"/>
              <a:t>Show the posts, or other incorrect paragraphs, </a:t>
            </a:r>
            <a:r>
              <a:rPr lang="en-US" dirty="0"/>
              <a:t>and go in and edit them with the class. It is a great way to do D.O.L with practical material!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Personalizing and Differentiating Learning with EDMODO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8388"/>
            <a:ext cx="8382000" cy="4438612"/>
          </a:xfrm>
        </p:spPr>
        <p:txBody>
          <a:bodyPr>
            <a:normAutofit/>
          </a:bodyPr>
          <a:lstStyle/>
          <a:p>
            <a:r>
              <a:rPr lang="en-US" b="1" dirty="0"/>
              <a:t>Peer Reviews &amp; </a:t>
            </a:r>
            <a:r>
              <a:rPr lang="en-US" b="1" dirty="0" smtClean="0"/>
              <a:t>Critiques:</a:t>
            </a:r>
          </a:p>
          <a:p>
            <a:pPr lvl="1"/>
            <a:r>
              <a:rPr lang="en-US" dirty="0" smtClean="0"/>
              <a:t>Place </a:t>
            </a:r>
            <a:r>
              <a:rPr lang="en-US" dirty="0"/>
              <a:t>students in small groups and have them post their work to their group for peer review and feedback</a:t>
            </a:r>
            <a:r>
              <a:rPr lang="en-US" dirty="0" smtClean="0"/>
              <a:t>.</a:t>
            </a:r>
          </a:p>
          <a:p>
            <a:r>
              <a:rPr lang="en-US" b="1" dirty="0"/>
              <a:t>Role </a:t>
            </a:r>
            <a:r>
              <a:rPr lang="en-US" b="1" dirty="0" smtClean="0"/>
              <a:t>Playing</a:t>
            </a:r>
          </a:p>
          <a:p>
            <a:pPr lvl="1"/>
            <a:r>
              <a:rPr lang="en-US" dirty="0" smtClean="0"/>
              <a:t>Help </a:t>
            </a:r>
            <a:r>
              <a:rPr lang="en-US" dirty="0"/>
              <a:t>students understand key historical and literacy events by reenacting them through role playing activities in Edmodo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Writing Projects:</a:t>
            </a:r>
          </a:p>
          <a:p>
            <a:pPr lvl="1"/>
            <a:r>
              <a:rPr lang="en-US" dirty="0" smtClean="0"/>
              <a:t>Enable </a:t>
            </a:r>
            <a:r>
              <a:rPr lang="en-US" dirty="0"/>
              <a:t>students to tap into individualism and build self-esteem by sharing their writing projects with each other in Edmodo.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3880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1440" cy="935037"/>
          </a:xfrm>
        </p:spPr>
        <p:txBody>
          <a:bodyPr/>
          <a:lstStyle/>
          <a:p>
            <a:r>
              <a:rPr lang="en-US" sz="4400" dirty="0" smtClean="0"/>
              <a:t>Other Ideas for Edmodo Use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Playground</a:t>
            </a:r>
            <a:r>
              <a:rPr lang="en-US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Kids </a:t>
            </a:r>
            <a:r>
              <a:rPr lang="en-US" dirty="0"/>
              <a:t>are kids and sometimes they just have something funny that they are dying to share.  Create a “Playground” group where students have free reign to post whatever they want (with guidelines for appropriate use of course — encourage expression and creativity, but reinforce the need for boundaries and appropriate behavior</a:t>
            </a:r>
            <a:r>
              <a:rPr lang="en-US" dirty="0" smtClean="0"/>
              <a:t>).</a:t>
            </a:r>
          </a:p>
          <a:p>
            <a:r>
              <a:rPr lang="en-US" b="1" dirty="0"/>
              <a:t>Announcements and Special Events: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Celebrate </a:t>
            </a:r>
            <a:r>
              <a:rPr lang="en-US" dirty="0"/>
              <a:t>milestones by creating a classroom group that highlights birthdays, college acceptance, sporting events, and other milestones in students lives</a:t>
            </a:r>
            <a:r>
              <a:rPr lang="en-US" dirty="0" smtClean="0"/>
              <a:t>.</a:t>
            </a:r>
          </a:p>
          <a:p>
            <a:r>
              <a:rPr lang="en-US" b="1" dirty="0"/>
              <a:t>Build Digital Citizenship </a:t>
            </a:r>
            <a:r>
              <a:rPr lang="en-US" b="1" dirty="0" smtClean="0"/>
              <a:t>Skills:</a:t>
            </a:r>
          </a:p>
          <a:p>
            <a:pPr lvl="1"/>
            <a:r>
              <a:rPr lang="en-US" dirty="0" smtClean="0"/>
              <a:t>Enforce </a:t>
            </a:r>
            <a:r>
              <a:rPr lang="en-US" dirty="0"/>
              <a:t>online etiquette guidelines for students when using Edmodo to help them build digital citizenship skills.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14400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401637"/>
          </a:xfrm>
        </p:spPr>
        <p:txBody>
          <a:bodyPr/>
          <a:lstStyle/>
          <a:p>
            <a:r>
              <a:rPr lang="en-US" sz="3600" dirty="0" smtClean="0"/>
              <a:t>Overview of a Teacher Homepage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0" y="1066800"/>
            <a:ext cx="8637905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85800" y="5257800"/>
            <a:ext cx="1828800" cy="1371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1049"/>
              <a:gd name="adj6" fmla="val 122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Groups for different classes, clubs, small groups, etc.</a:t>
            </a:r>
            <a:endParaRPr lang="en-US" dirty="0"/>
          </a:p>
        </p:txBody>
      </p:sp>
      <p:sp>
        <p:nvSpPr>
          <p:cNvPr id="6" name="Line Callout 2 5"/>
          <p:cNvSpPr/>
          <p:nvPr/>
        </p:nvSpPr>
        <p:spPr>
          <a:xfrm>
            <a:off x="4114800" y="3048000"/>
            <a:ext cx="1828800" cy="1371600"/>
          </a:xfrm>
          <a:prstGeom prst="borderCallout2">
            <a:avLst>
              <a:gd name="adj1" fmla="val 18750"/>
              <a:gd name="adj2" fmla="val -8333"/>
              <a:gd name="adj3" fmla="val 1545"/>
              <a:gd name="adj4" fmla="val -10216"/>
              <a:gd name="adj5" fmla="val -15458"/>
              <a:gd name="adj6" fmla="val -1844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Assignments can be posted, submitted, and graded online.</a:t>
            </a:r>
            <a:endParaRPr lang="en-US" dirty="0"/>
          </a:p>
        </p:txBody>
      </p:sp>
      <p:sp>
        <p:nvSpPr>
          <p:cNvPr id="7" name="Line Callout 2 6"/>
          <p:cNvSpPr/>
          <p:nvPr/>
        </p:nvSpPr>
        <p:spPr>
          <a:xfrm>
            <a:off x="2286000" y="762000"/>
            <a:ext cx="1828800" cy="1371600"/>
          </a:xfrm>
          <a:prstGeom prst="borderCallout2">
            <a:avLst>
              <a:gd name="adj1" fmla="val 18750"/>
              <a:gd name="adj2" fmla="val -8333"/>
              <a:gd name="adj3" fmla="val 38105"/>
              <a:gd name="adj4" fmla="val -18280"/>
              <a:gd name="adj5" fmla="val 34005"/>
              <a:gd name="adj6" fmla="val -4344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 offers unlimited storage</a:t>
            </a:r>
            <a:endParaRPr lang="en-US" dirty="0"/>
          </a:p>
        </p:txBody>
      </p:sp>
      <p:sp>
        <p:nvSpPr>
          <p:cNvPr id="8" name="Line Callout 2 7"/>
          <p:cNvSpPr/>
          <p:nvPr/>
        </p:nvSpPr>
        <p:spPr>
          <a:xfrm>
            <a:off x="6629400" y="5029200"/>
            <a:ext cx="1828800" cy="1371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458"/>
              <a:gd name="adj6" fmla="val -14344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Collaborative space for discussion and sharing of links.</a:t>
            </a:r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>
            <a:off x="6172200" y="1415845"/>
            <a:ext cx="1828800" cy="1371600"/>
          </a:xfrm>
          <a:prstGeom prst="borderCallout2">
            <a:avLst>
              <a:gd name="adj1" fmla="val 12298"/>
              <a:gd name="adj2" fmla="val 105377"/>
              <a:gd name="adj3" fmla="val 39180"/>
              <a:gd name="adj4" fmla="val 107527"/>
              <a:gd name="adj5" fmla="val 87768"/>
              <a:gd name="adj6" fmla="val 11462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Calendar, planner, and other apps </a:t>
            </a:r>
            <a:r>
              <a:rPr lang="en-US" dirty="0" err="1" smtClean="0"/>
              <a:t>avaliable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1440" cy="935037"/>
          </a:xfrm>
        </p:spPr>
        <p:txBody>
          <a:bodyPr/>
          <a:lstStyle/>
          <a:p>
            <a:r>
              <a:rPr lang="en-US" sz="4400" dirty="0" smtClean="0"/>
              <a:t>Other Ideas for Edmodo Use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>
            <a:normAutofit/>
          </a:bodyPr>
          <a:lstStyle/>
          <a:p>
            <a:r>
              <a:rPr lang="en-US" b="1" dirty="0"/>
              <a:t>Book </a:t>
            </a:r>
            <a:r>
              <a:rPr lang="en-US" b="1" dirty="0" smtClean="0"/>
              <a:t>Clubs:</a:t>
            </a:r>
          </a:p>
          <a:p>
            <a:pPr lvl="1"/>
            <a:r>
              <a:rPr lang="en-US" dirty="0" smtClean="0"/>
              <a:t>Organize </a:t>
            </a:r>
            <a:r>
              <a:rPr lang="en-US" dirty="0"/>
              <a:t>a book group in Edmodo to encourage students to read and discuss novels with each other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Sub-Hub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Edmodo to communicate with your students when you’re out of the classroom, or provide updates to students who are absent from class</a:t>
            </a:r>
            <a:r>
              <a:rPr lang="en-US" dirty="0" smtClean="0"/>
              <a:t>.</a:t>
            </a:r>
          </a:p>
          <a:p>
            <a:r>
              <a:rPr lang="en-US" b="1" dirty="0"/>
              <a:t>School </a:t>
            </a:r>
            <a:r>
              <a:rPr lang="en-US" b="1" dirty="0" smtClean="0"/>
              <a:t>Clubs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you’re part of a school club or sports team, create an Edmodo group to coordinate meets, practices and games, as well as post results.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0200"/>
            <a:ext cx="9906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41440" cy="1066800"/>
          </a:xfrm>
        </p:spPr>
        <p:txBody>
          <a:bodyPr/>
          <a:lstStyle/>
          <a:p>
            <a:r>
              <a:rPr lang="en-US" sz="3200" dirty="0" smtClean="0"/>
              <a:t>Professional Learning Communities and Resources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1447800"/>
            <a:ext cx="2743201" cy="4896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4343400" y="2286000"/>
            <a:ext cx="4267200" cy="2667000"/>
          </a:xfrm>
          <a:prstGeom prst="borderCallout1">
            <a:avLst>
              <a:gd name="adj1" fmla="val 62437"/>
              <a:gd name="adj2" fmla="val -5914"/>
              <a:gd name="adj3" fmla="val 62177"/>
              <a:gd name="adj4" fmla="val -3937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Teachers join communities to connect with other teachers around the world on various subjects.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Global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Publisher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School/District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56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Anytime, Anywhere Access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7826"/>
            <a:ext cx="2460028" cy="37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1574" y="6024014"/>
            <a:ext cx="24600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https://blog.edmodo.com/wp-content/uploads/2010/06/edmodo-iphone-app.png</a:t>
            </a:r>
            <a:endParaRPr lang="en-US" sz="900" dirty="0"/>
          </a:p>
        </p:txBody>
      </p:sp>
      <p:sp>
        <p:nvSpPr>
          <p:cNvPr id="6" name="Line Callout 1 5"/>
          <p:cNvSpPr/>
          <p:nvPr/>
        </p:nvSpPr>
        <p:spPr>
          <a:xfrm>
            <a:off x="4343400" y="2817298"/>
            <a:ext cx="4267200" cy="1313622"/>
          </a:xfrm>
          <a:prstGeom prst="borderCallout1">
            <a:avLst>
              <a:gd name="adj1" fmla="val 62437"/>
              <a:gd name="adj2" fmla="val -5914"/>
              <a:gd name="adj3" fmla="val 73943"/>
              <a:gd name="adj4" fmla="val -216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Android and apple platforms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60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dirty="0" smtClean="0"/>
              <a:t>Setting up a Student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04988"/>
            <a:ext cx="4800600" cy="4743412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/>
              <a:t> </a:t>
            </a:r>
            <a:r>
              <a:rPr lang="en-US" sz="4300" dirty="0" smtClean="0">
                <a:hlinkClick r:id="rId2"/>
              </a:rPr>
              <a:t>www.edmodo.com</a:t>
            </a:r>
            <a:r>
              <a:rPr lang="en-US" sz="4300" dirty="0" smtClean="0"/>
              <a:t>  </a:t>
            </a:r>
          </a:p>
          <a:p>
            <a:r>
              <a:rPr lang="en-US" sz="4300" dirty="0" smtClean="0"/>
              <a:t> Any educator creates a “Student Account”</a:t>
            </a:r>
          </a:p>
          <a:p>
            <a:r>
              <a:rPr lang="en-US" sz="4300" dirty="0" smtClean="0"/>
              <a:t> Join </a:t>
            </a:r>
            <a:r>
              <a:rPr lang="en-US" sz="4300" dirty="0"/>
              <a:t>the test class: CODE = </a:t>
            </a:r>
            <a:r>
              <a:rPr lang="en-US" sz="8600" b="1" dirty="0"/>
              <a:t>s8x34t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81469"/>
            <a:ext cx="2895600" cy="40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105400" y="3505201"/>
            <a:ext cx="1828800" cy="1523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2637"/>
          </a:xfrm>
        </p:spPr>
        <p:txBody>
          <a:bodyPr/>
          <a:lstStyle/>
          <a:p>
            <a:r>
              <a:rPr lang="en-US" dirty="0" smtClean="0"/>
              <a:t>Student Homepage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36702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38400" y="4343400"/>
            <a:ext cx="6019800" cy="2133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Features on the Student Homepage: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Backpack (Teacher  version called the library)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Latest Posts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Calendar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Snapshot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9262</TotalTime>
  <Words>2192</Words>
  <Application>Microsoft Office PowerPoint</Application>
  <PresentationFormat>On-screen Show (4:3)</PresentationFormat>
  <Paragraphs>347</Paragraphs>
  <Slides>50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Sketchbook</vt:lpstr>
      <vt:lpstr>1_Sketchbook</vt:lpstr>
      <vt:lpstr>Edmodo</vt:lpstr>
      <vt:lpstr>About Me</vt:lpstr>
      <vt:lpstr>Agenda for Today</vt:lpstr>
      <vt:lpstr>What is EDMODO?</vt:lpstr>
      <vt:lpstr>Overview of a Teacher Homepage</vt:lpstr>
      <vt:lpstr>Professional Learning Communities and Resources</vt:lpstr>
      <vt:lpstr>Mobile Anytime, Anywhere Access</vt:lpstr>
      <vt:lpstr>Setting up a Student Account</vt:lpstr>
      <vt:lpstr>Student Homepage</vt:lpstr>
      <vt:lpstr>Sending Posts/Notes: Students</vt:lpstr>
      <vt:lpstr>Setting up a Teacher Account</vt:lpstr>
      <vt:lpstr>Setting up a Teacher Account</vt:lpstr>
      <vt:lpstr>Navigating the Homepage</vt:lpstr>
      <vt:lpstr>Navigating the Homepage</vt:lpstr>
      <vt:lpstr>Navigating the Homepage</vt:lpstr>
      <vt:lpstr>PowerPoint Presentation</vt:lpstr>
      <vt:lpstr>PowerPoint Presentation</vt:lpstr>
      <vt:lpstr>PowerPoint Presentation</vt:lpstr>
      <vt:lpstr>PowerPoint Presentation</vt:lpstr>
      <vt:lpstr>Navigating the Homepage</vt:lpstr>
      <vt:lpstr>Navigating the Homepage</vt:lpstr>
      <vt:lpstr>PowerPoint Presentation</vt:lpstr>
      <vt:lpstr>Navigating the Homepage</vt:lpstr>
      <vt:lpstr>Navigating the Homepage</vt:lpstr>
      <vt:lpstr>Creating and Managing Groups</vt:lpstr>
      <vt:lpstr>Creating and Managing Groups</vt:lpstr>
      <vt:lpstr>PowerPoint Presentation</vt:lpstr>
      <vt:lpstr>Using the Link</vt:lpstr>
      <vt:lpstr>Using the Code</vt:lpstr>
      <vt:lpstr>Group Settings</vt:lpstr>
      <vt:lpstr>Managing Student Accounts</vt:lpstr>
      <vt:lpstr>Sending Posts/Notes: Teachers</vt:lpstr>
      <vt:lpstr>PowerPoint Presentation</vt:lpstr>
      <vt:lpstr>PowerPoint Presentation</vt:lpstr>
      <vt:lpstr>Creating and Sending Assignments</vt:lpstr>
      <vt:lpstr>PowerPoint Presentation</vt:lpstr>
      <vt:lpstr>PowerPoint Presentation</vt:lpstr>
      <vt:lpstr>Other Features:  Polls, Badges and Quizzes</vt:lpstr>
      <vt:lpstr>Polls</vt:lpstr>
      <vt:lpstr>Badges</vt:lpstr>
      <vt:lpstr>Quizzes</vt:lpstr>
      <vt:lpstr>Using Snapshot</vt:lpstr>
      <vt:lpstr>Using Snapshot</vt:lpstr>
      <vt:lpstr>PowerPoint Presentation</vt:lpstr>
      <vt:lpstr>Parent Accounts</vt:lpstr>
      <vt:lpstr>Engaging with Global Communities</vt:lpstr>
      <vt:lpstr>Personalizing and Differentiating Learning with EDMODO</vt:lpstr>
      <vt:lpstr>Personalizing and Differentiating Learning with EDMODO</vt:lpstr>
      <vt:lpstr>Other Ideas for Edmodo Use</vt:lpstr>
      <vt:lpstr>Other Ideas for Edmodo Use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Edmodo</dc:title>
  <dc:creator>Wagner, Katrina    PC-Staff</dc:creator>
  <cp:lastModifiedBy>Wagner, Katrina    PC-Staff</cp:lastModifiedBy>
  <cp:revision>33</cp:revision>
  <dcterms:created xsi:type="dcterms:W3CDTF">2015-07-13T01:16:28Z</dcterms:created>
  <dcterms:modified xsi:type="dcterms:W3CDTF">2015-08-18T02:14:04Z</dcterms:modified>
</cp:coreProperties>
</file>