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275" r:id="rId3"/>
    <p:sldId id="276" r:id="rId4"/>
    <p:sldId id="266" r:id="rId5"/>
    <p:sldId id="261" r:id="rId6"/>
    <p:sldId id="307" r:id="rId7"/>
    <p:sldId id="308" r:id="rId8"/>
    <p:sldId id="309" r:id="rId9"/>
    <p:sldId id="310" r:id="rId10"/>
    <p:sldId id="263" r:id="rId11"/>
    <p:sldId id="279" r:id="rId12"/>
    <p:sldId id="280" r:id="rId13"/>
    <p:sldId id="267" r:id="rId14"/>
    <p:sldId id="257" r:id="rId15"/>
    <p:sldId id="299" r:id="rId16"/>
    <p:sldId id="265" r:id="rId17"/>
    <p:sldId id="264" r:id="rId18"/>
    <p:sldId id="300" r:id="rId19"/>
    <p:sldId id="273" r:id="rId20"/>
    <p:sldId id="269" r:id="rId21"/>
    <p:sldId id="311" r:id="rId22"/>
    <p:sldId id="270" r:id="rId23"/>
    <p:sldId id="271" r:id="rId24"/>
    <p:sldId id="272" r:id="rId25"/>
    <p:sldId id="312" r:id="rId26"/>
    <p:sldId id="268" r:id="rId27"/>
    <p:sldId id="259" r:id="rId28"/>
    <p:sldId id="301" r:id="rId29"/>
    <p:sldId id="302" r:id="rId30"/>
    <p:sldId id="282" r:id="rId31"/>
    <p:sldId id="303" r:id="rId32"/>
    <p:sldId id="304" r:id="rId33"/>
    <p:sldId id="274" r:id="rId34"/>
    <p:sldId id="288" r:id="rId35"/>
    <p:sldId id="297" r:id="rId36"/>
    <p:sldId id="283" r:id="rId37"/>
    <p:sldId id="289" r:id="rId38"/>
    <p:sldId id="290" r:id="rId39"/>
    <p:sldId id="291" r:id="rId40"/>
    <p:sldId id="292" r:id="rId41"/>
    <p:sldId id="285" r:id="rId42"/>
    <p:sldId id="287" r:id="rId43"/>
    <p:sldId id="293" r:id="rId44"/>
    <p:sldId id="295" r:id="rId45"/>
    <p:sldId id="313" r:id="rId46"/>
    <p:sldId id="281" r:id="rId47"/>
    <p:sldId id="262" r:id="rId48"/>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4463" y="0"/>
            <a:ext cx="3024187" cy="457200"/>
          </a:xfrm>
          <a:prstGeom prst="rect">
            <a:avLst/>
          </a:prstGeom>
        </p:spPr>
        <p:txBody>
          <a:bodyPr vert="horz" lIns="91440" tIns="45720" rIns="91440" bIns="45720" rtlCol="0"/>
          <a:lstStyle>
            <a:lvl1pPr algn="r">
              <a:defRPr sz="1200"/>
            </a:lvl1pPr>
          </a:lstStyle>
          <a:p>
            <a:fld id="{8B561049-1239-AC42-8E93-19EAF79CA5EA}" type="datetimeFigureOut">
              <a:rPr lang="en-US" smtClean="0"/>
              <a:t>8/27/2015</a:t>
            </a:fld>
            <a:endParaRPr lang="en-US"/>
          </a:p>
        </p:txBody>
      </p:sp>
      <p:sp>
        <p:nvSpPr>
          <p:cNvPr id="4" name="Footer Placeholder 3"/>
          <p:cNvSpPr>
            <a:spLocks noGrp="1"/>
          </p:cNvSpPr>
          <p:nvPr>
            <p:ph type="ftr" sz="quarter" idx="2"/>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4463" y="8685213"/>
            <a:ext cx="3024187" cy="457200"/>
          </a:xfrm>
          <a:prstGeom prst="rect">
            <a:avLst/>
          </a:prstGeom>
        </p:spPr>
        <p:txBody>
          <a:bodyPr vert="horz" lIns="91440" tIns="45720" rIns="91440" bIns="45720" rtlCol="0" anchor="b"/>
          <a:lstStyle>
            <a:lvl1pPr algn="r">
              <a:defRPr sz="1200"/>
            </a:lvl1pPr>
          </a:lstStyle>
          <a:p>
            <a:fld id="{BC13A43F-D16F-5942-87FC-3F672D8BEE8C}" type="slidenum">
              <a:rPr lang="en-US" smtClean="0"/>
              <a:t>‹#›</a:t>
            </a:fld>
            <a:endParaRPr lang="en-US"/>
          </a:p>
        </p:txBody>
      </p:sp>
    </p:spTree>
    <p:extLst>
      <p:ext uri="{BB962C8B-B14F-4D97-AF65-F5344CB8AC3E}">
        <p14:creationId xmlns:p14="http://schemas.microsoft.com/office/powerpoint/2010/main" val="541790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5BD93AB8-390D-4365-97EE-416298E6D349}" type="datetimeFigureOut">
              <a:rPr lang="en-US" smtClean="0"/>
              <a:t>8/27/2015</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2B7F027E-7DCB-41C8-8131-EBB9D862AAC8}" type="slidenum">
              <a:rPr lang="en-US" smtClean="0"/>
              <a:t>‹#›</a:t>
            </a:fld>
            <a:endParaRPr lang="en-US"/>
          </a:p>
        </p:txBody>
      </p:sp>
    </p:spTree>
    <p:extLst>
      <p:ext uri="{BB962C8B-B14F-4D97-AF65-F5344CB8AC3E}">
        <p14:creationId xmlns:p14="http://schemas.microsoft.com/office/powerpoint/2010/main" val="334753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http://www.ted.com/talks/ken_robinson_changing_education_paradigms</a:t>
            </a:r>
            <a:endParaRPr lang="en-US" dirty="0"/>
          </a:p>
        </p:txBody>
      </p:sp>
      <p:sp>
        <p:nvSpPr>
          <p:cNvPr id="4" name="Slide Number Placeholder 3"/>
          <p:cNvSpPr>
            <a:spLocks noGrp="1"/>
          </p:cNvSpPr>
          <p:nvPr>
            <p:ph type="sldNum" sz="quarter" idx="10"/>
          </p:nvPr>
        </p:nvSpPr>
        <p:spPr/>
        <p:txBody>
          <a:bodyPr/>
          <a:lstStyle/>
          <a:p>
            <a:fld id="{2B7F027E-7DCB-41C8-8131-EBB9D862AAC8}" type="slidenum">
              <a:rPr lang="en-US" smtClean="0"/>
              <a:t>3</a:t>
            </a:fld>
            <a:endParaRPr lang="en-US"/>
          </a:p>
        </p:txBody>
      </p:sp>
    </p:spTree>
    <p:extLst>
      <p:ext uri="{BB962C8B-B14F-4D97-AF65-F5344CB8AC3E}">
        <p14:creationId xmlns:p14="http://schemas.microsoft.com/office/powerpoint/2010/main" val="169713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890207-C777-484F-B17D-B255556E9909}" type="slidenum">
              <a:rPr lang="en-US" smtClean="0"/>
              <a:t>34</a:t>
            </a:fld>
            <a:endParaRPr lang="en-US"/>
          </a:p>
        </p:txBody>
      </p:sp>
    </p:spTree>
    <p:extLst>
      <p:ext uri="{BB962C8B-B14F-4D97-AF65-F5344CB8AC3E}">
        <p14:creationId xmlns:p14="http://schemas.microsoft.com/office/powerpoint/2010/main" val="288804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20969-8F55-445F-A1E1-C7300B4D86F6}" type="slidenum">
              <a:rPr lang="en-US" altLang="en-US"/>
              <a:pPr/>
              <a:t>35</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DDM:</a:t>
            </a:r>
          </a:p>
          <a:p>
            <a:pPr marL="628650" lvl="1" indent="-171450">
              <a:buFont typeface="Arial" panose="020B0604020202020204" pitchFamily="34" charset="0"/>
              <a:buChar char="•"/>
            </a:pPr>
            <a:r>
              <a:rPr lang="en-US" dirty="0" smtClean="0"/>
              <a:t>Remember that the higher level work should not just be more work</a:t>
            </a:r>
          </a:p>
          <a:p>
            <a:pPr marL="628650" lvl="1" indent="-171450">
              <a:buFont typeface="Arial" panose="020B0604020202020204" pitchFamily="34" charset="0"/>
              <a:buChar char="•"/>
            </a:pPr>
            <a:r>
              <a:rPr lang="en-US" dirty="0" smtClean="0"/>
              <a:t>All activities should be equally fun, engaging, and interesting</a:t>
            </a:r>
          </a:p>
          <a:p>
            <a:pPr marL="457200" lvl="1"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92890207-C777-484F-B17D-B255556E9909}" type="slidenum">
              <a:rPr lang="en-US" smtClean="0"/>
              <a:t>41</a:t>
            </a:fld>
            <a:endParaRPr lang="en-US"/>
          </a:p>
        </p:txBody>
      </p:sp>
    </p:spTree>
    <p:extLst>
      <p:ext uri="{BB962C8B-B14F-4D97-AF65-F5344CB8AC3E}">
        <p14:creationId xmlns:p14="http://schemas.microsoft.com/office/powerpoint/2010/main" val="86371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1658641-433D-4ACD-B8DF-078F51DA0BE6}"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500F3-B9B5-434F-A82C-324186C8C193}"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58641-433D-4ACD-B8DF-078F51DA0BE6}"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500F3-B9B5-434F-A82C-324186C8C1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58641-433D-4ACD-B8DF-078F51DA0BE6}"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500F3-B9B5-434F-A82C-324186C8C1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58641-433D-4ACD-B8DF-078F51DA0BE6}"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500F3-B9B5-434F-A82C-324186C8C1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1658641-433D-4ACD-B8DF-078F51DA0BE6}" type="datetimeFigureOut">
              <a:rPr lang="en-US" smtClean="0"/>
              <a:t>8/27/2015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7E500F3-B9B5-434F-A82C-324186C8C1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58641-433D-4ACD-B8DF-078F51DA0BE6}"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500F3-B9B5-434F-A82C-324186C8C1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58641-433D-4ACD-B8DF-078F51DA0BE6}"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500F3-B9B5-434F-A82C-324186C8C1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58641-433D-4ACD-B8DF-078F51DA0BE6}"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500F3-B9B5-434F-A82C-324186C8C1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58641-433D-4ACD-B8DF-078F51DA0BE6}"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500F3-B9B5-434F-A82C-324186C8C1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658641-433D-4ACD-B8DF-078F51DA0BE6}"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500F3-B9B5-434F-A82C-324186C8C193}"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1658641-433D-4ACD-B8DF-078F51DA0BE6}"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500F3-B9B5-434F-A82C-324186C8C193}"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1658641-433D-4ACD-B8DF-078F51DA0BE6}" type="datetimeFigureOut">
              <a:rPr lang="en-US" smtClean="0"/>
              <a:t>8/27/2015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7E500F3-B9B5-434F-A82C-324186C8C19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ted.com/talks/ken_robinson_changing_education_paradigm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iftedchallenges.blogspot.com/2014/09/banish-boredom-from-school-for-your.html"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www.wisegeek.com/is-my-child-gifted.htm"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ollingsmiddle.com/sauer_gsp_und.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en57mag.com/2012/02/22/how-to-be-an-underachiever/"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40" y="2133600"/>
            <a:ext cx="4800600" cy="2593975"/>
          </a:xfrm>
        </p:spPr>
        <p:txBody>
          <a:bodyPr anchor="ctr">
            <a:normAutofit fontScale="90000"/>
          </a:bodyPr>
          <a:lstStyle/>
          <a:p>
            <a:r>
              <a:rPr lang="en-US" dirty="0" smtClean="0"/>
              <a:t>Differentiation Strategies to Engage Underperforming Students in Middle School and Highly Capable Classes</a:t>
            </a:r>
            <a:endParaRPr lang="en-US" dirty="0"/>
          </a:p>
        </p:txBody>
      </p:sp>
      <p:pic>
        <p:nvPicPr>
          <p:cNvPr id="5123" name="Picture 3" descr="C:\Users\wagnerk\AppData\Local\Temp\OTRAS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15627"/>
            <a:ext cx="2800681" cy="186592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151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229600" cy="4876800"/>
          </a:xfrm>
        </p:spPr>
        <p:txBody>
          <a:bodyPr>
            <a:normAutofit/>
          </a:bodyPr>
          <a:lstStyle/>
          <a:p>
            <a:r>
              <a:rPr lang="en-US" sz="2800" dirty="0" smtClean="0"/>
              <a:t>“It has been reported that 20% of high school dropouts are gifted.”</a:t>
            </a:r>
          </a:p>
          <a:p>
            <a:r>
              <a:rPr lang="en-US" sz="2800" dirty="0" smtClean="0"/>
              <a:t>Gifted underachiever vs Low achiever</a:t>
            </a:r>
          </a:p>
          <a:p>
            <a:pPr lvl="1"/>
            <a:r>
              <a:rPr lang="en-US" sz="2400" dirty="0" smtClean="0"/>
              <a:t>Ability to score high on standardized achievement tests</a:t>
            </a:r>
          </a:p>
          <a:p>
            <a:pPr lvl="1"/>
            <a:r>
              <a:rPr lang="en-US" sz="2400" dirty="0" smtClean="0"/>
              <a:t>Discrepancy between ability and achievement</a:t>
            </a:r>
          </a:p>
          <a:p>
            <a:pPr lvl="1"/>
            <a:r>
              <a:rPr lang="en-US" sz="2400" dirty="0" smtClean="0"/>
              <a:t>Sylvia </a:t>
            </a:r>
            <a:r>
              <a:rPr lang="en-US" sz="2400" dirty="0" err="1" smtClean="0"/>
              <a:t>Rimm’s</a:t>
            </a:r>
            <a:r>
              <a:rPr lang="en-US" sz="2400" dirty="0" smtClean="0"/>
              <a:t> Definition</a:t>
            </a:r>
          </a:p>
          <a:p>
            <a:pPr lvl="2"/>
            <a:r>
              <a:rPr lang="en-US" sz="2400" dirty="0" smtClean="0"/>
              <a:t>“Underachievement is a discrepancy between a child’s school performance and some index of the child's ability.  If children are not working to their ability in school, they are underachieving” (Hoover-Schultz).</a:t>
            </a:r>
          </a:p>
          <a:p>
            <a:pPr marL="0" indent="0">
              <a:buNone/>
            </a:pPr>
            <a:endParaRPr lang="en-US" dirty="0"/>
          </a:p>
        </p:txBody>
      </p:sp>
      <p:sp>
        <p:nvSpPr>
          <p:cNvPr id="7" name="Title 1"/>
          <p:cNvSpPr txBox="1">
            <a:spLocks/>
          </p:cNvSpPr>
          <p:nvPr/>
        </p:nvSpPr>
        <p:spPr>
          <a:xfrm>
            <a:off x="381000" y="380999"/>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Gifted Underachievement</a:t>
            </a:r>
          </a:p>
          <a:p>
            <a:pPr algn="ctr"/>
            <a:r>
              <a:rPr lang="en-US" sz="1600" spc="50" dirty="0" err="1" smtClean="0">
                <a:ln w="13335" cmpd="sng">
                  <a:solidFill>
                    <a:schemeClr val="accent1">
                      <a:lumMod val="50000"/>
                    </a:schemeClr>
                  </a:solidFill>
                  <a:prstDash val="solid"/>
                </a:ln>
                <a:solidFill>
                  <a:schemeClr val="bg1"/>
                </a:solidFill>
                <a:cs typeface="+mj-cs"/>
              </a:rPr>
              <a:t>Rimm</a:t>
            </a:r>
            <a:r>
              <a:rPr lang="en-US" sz="1600" spc="50" dirty="0" smtClean="0">
                <a:ln w="13335" cmpd="sng">
                  <a:solidFill>
                    <a:schemeClr val="accent1">
                      <a:lumMod val="50000"/>
                    </a:schemeClr>
                  </a:solidFill>
                  <a:prstDash val="solid"/>
                </a:ln>
                <a:solidFill>
                  <a:schemeClr val="bg1"/>
                </a:solidFill>
                <a:cs typeface="+mj-cs"/>
              </a:rPr>
              <a:t>, 2008</a:t>
            </a:r>
            <a:endParaRPr lang="en-US" sz="1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731120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052" y="1600200"/>
            <a:ext cx="8031747" cy="4876800"/>
          </a:xfrm>
        </p:spPr>
        <p:txBody>
          <a:bodyPr>
            <a:normAutofit/>
          </a:bodyPr>
          <a:lstStyle/>
          <a:p>
            <a:r>
              <a:rPr lang="en-US" dirty="0" smtClean="0"/>
              <a:t>Gifted children are the largest group of underachievers in education</a:t>
            </a:r>
          </a:p>
          <a:p>
            <a:pPr lvl="1"/>
            <a:r>
              <a:rPr lang="en-US" dirty="0" smtClean="0"/>
              <a:t>At least 63% of students with an IQ of 130 or above are seriously underachieving and many of these students have a record of truancy.</a:t>
            </a:r>
          </a:p>
          <a:p>
            <a:r>
              <a:rPr lang="en-US" dirty="0" smtClean="0"/>
              <a:t>Much of the educational community believes that gifted kids can succeed on their own and don’t need any special nurturing; little is done to meet their needs</a:t>
            </a:r>
          </a:p>
          <a:p>
            <a:pPr lvl="1"/>
            <a:r>
              <a:rPr lang="en-US" dirty="0" smtClean="0"/>
              <a:t>They are among the most poorly served in the school population.</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14352" y="5387036"/>
            <a:ext cx="1147011" cy="1003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96078"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Why Does it Matter?</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373194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253" y="1801906"/>
            <a:ext cx="8402362" cy="4661956"/>
          </a:xfrm>
        </p:spPr>
        <p:txBody>
          <a:bodyPr>
            <a:normAutofit/>
          </a:bodyPr>
          <a:lstStyle/>
          <a:p>
            <a:r>
              <a:rPr lang="en-US" dirty="0" smtClean="0"/>
              <a:t>In the United States, there is no federal mandate for programs or services for gifted learners in the public schools.</a:t>
            </a:r>
          </a:p>
          <a:p>
            <a:r>
              <a:rPr lang="en-US" dirty="0" smtClean="0"/>
              <a:t>“Only 9 of 50 states require IEPs for the gifted and talented students they serve” (Clark).</a:t>
            </a:r>
          </a:p>
          <a:p>
            <a:r>
              <a:rPr lang="en-US" dirty="0" smtClean="0"/>
              <a:t>“This situation leads to unnecessary loss of ability, especially among girls and minority students, and regression toward a more average ability level…” (Clark).</a:t>
            </a:r>
          </a:p>
          <a:p>
            <a:r>
              <a:rPr lang="en-US" dirty="0" smtClean="0"/>
              <a:t>“An environment that is confining, solitary, or lacking in challenges limits the growth of the brain…” (Clark).</a:t>
            </a:r>
            <a:endParaRPr lang="en-US" dirty="0"/>
          </a:p>
        </p:txBody>
      </p:sp>
      <p:sp>
        <p:nvSpPr>
          <p:cNvPr id="4" name="Title 1"/>
          <p:cNvSpPr txBox="1">
            <a:spLocks/>
          </p:cNvSpPr>
          <p:nvPr/>
        </p:nvSpPr>
        <p:spPr>
          <a:xfrm>
            <a:off x="36625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Why Does it Matter?</a:t>
            </a:r>
            <a:endParaRPr lang="en-US" sz="3600" spc="50" dirty="0">
              <a:ln w="13335" cmpd="sng">
                <a:solidFill>
                  <a:schemeClr val="accent1">
                    <a:lumMod val="50000"/>
                  </a:schemeClr>
                </a:solidFill>
                <a:prstDash val="solid"/>
              </a:ln>
              <a:solidFill>
                <a:schemeClr val="bg1"/>
              </a:solidFill>
              <a:cs typeface="+mj-cs"/>
            </a:endParaRPr>
          </a:p>
        </p:txBody>
      </p:sp>
      <p:pic>
        <p:nvPicPr>
          <p:cNvPr id="4098" name="Picture 2" descr="C:\Users\wagnerk\AppData\Local\Microsoft\Windows\Temporary Internet Files\Content.IE5\1Y5DEQA3\MP900422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257800"/>
            <a:ext cx="1600200" cy="1066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91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marL="0" indent="0" algn="ctr">
              <a:buNone/>
            </a:pPr>
            <a:r>
              <a:rPr lang="en-US" sz="3600" dirty="0" smtClean="0"/>
              <a:t>“Though more underachievers pervade the school system than all of the special education students combined, there are virtually no special services available to help them.  This lack of programs for underachievers is at least partially due to our society’s tendency to label the underachiever as being unresponsive and even lazy” (</a:t>
            </a:r>
            <a:r>
              <a:rPr lang="en-US" sz="3600" dirty="0" err="1" smtClean="0"/>
              <a:t>Hishinuma</a:t>
            </a:r>
            <a:r>
              <a:rPr lang="en-US" sz="3600" dirty="0" smtClean="0"/>
              <a:t>)</a:t>
            </a:r>
            <a:endParaRPr lang="en-US" sz="3600" dirty="0"/>
          </a:p>
        </p:txBody>
      </p:sp>
    </p:spTree>
    <p:extLst>
      <p:ext uri="{BB962C8B-B14F-4D97-AF65-F5344CB8AC3E}">
        <p14:creationId xmlns:p14="http://schemas.microsoft.com/office/powerpoint/2010/main" val="2053077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smtClean="0"/>
              <a:t>Environmental Factors</a:t>
            </a:r>
          </a:p>
          <a:p>
            <a:pPr lvl="1"/>
            <a:r>
              <a:rPr lang="en-US" dirty="0" smtClean="0"/>
              <a:t>The School</a:t>
            </a:r>
          </a:p>
          <a:p>
            <a:pPr lvl="2"/>
            <a:r>
              <a:rPr lang="en-US" dirty="0" smtClean="0"/>
              <a:t>Anti-intellectual school atmosphere</a:t>
            </a:r>
          </a:p>
          <a:p>
            <a:pPr lvl="2"/>
            <a:r>
              <a:rPr lang="en-US" dirty="0" smtClean="0"/>
              <a:t>Inflexible requirements for graduation</a:t>
            </a:r>
          </a:p>
          <a:p>
            <a:pPr lvl="2"/>
            <a:r>
              <a:rPr lang="en-US" dirty="0" smtClean="0"/>
              <a:t>“Hidden Underachievers” – The educational system is not set up to recognize their talents</a:t>
            </a:r>
          </a:p>
          <a:p>
            <a:pPr lvl="2"/>
            <a:r>
              <a:rPr lang="en-US" dirty="0" smtClean="0"/>
              <a:t>“Meaningful learning engages gifted children, and lack of challenge is one of the reasons gifted children are often late turning in their homework” (Strip and Hirsch).</a:t>
            </a:r>
          </a:p>
          <a:p>
            <a:pPr lvl="1"/>
            <a:r>
              <a:rPr lang="en-US" dirty="0" smtClean="0"/>
              <a:t>Student’s Peer Group</a:t>
            </a:r>
          </a:p>
          <a:p>
            <a:pPr lvl="2"/>
            <a:r>
              <a:rPr lang="en-US" dirty="0" smtClean="0"/>
              <a:t>“Underachieving students often report peer influence as the single most important force blocking their achievement.”</a:t>
            </a:r>
          </a:p>
          <a:p>
            <a:pPr lvl="2"/>
            <a:r>
              <a:rPr lang="en-US" dirty="0" smtClean="0"/>
              <a:t>Anti-academic peer groups can exert pressure on gifted students</a:t>
            </a:r>
          </a:p>
        </p:txBody>
      </p:sp>
      <p:sp>
        <p:nvSpPr>
          <p:cNvPr id="5"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925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Why Gifted Students can be Underachievers</a:t>
            </a:r>
          </a:p>
          <a:p>
            <a:pPr algn="ctr"/>
            <a:r>
              <a:rPr lang="en-US" sz="1500" spc="50" dirty="0" smtClean="0">
                <a:ln w="13335" cmpd="sng">
                  <a:solidFill>
                    <a:schemeClr val="accent1">
                      <a:lumMod val="50000"/>
                    </a:schemeClr>
                  </a:solidFill>
                  <a:prstDash val="solid"/>
                </a:ln>
                <a:solidFill>
                  <a:schemeClr val="bg1"/>
                </a:solidFill>
                <a:cs typeface="+mj-cs"/>
              </a:rPr>
              <a:t>Hoover-Schultz, (2005)</a:t>
            </a:r>
            <a:endParaRPr lang="en-US" sz="1500" spc="50" dirty="0">
              <a:ln w="13335" cmpd="sng">
                <a:solidFill>
                  <a:schemeClr val="accent1">
                    <a:lumMod val="50000"/>
                  </a:schemeClr>
                </a:solidFill>
                <a:prstDash val="solid"/>
              </a:ln>
              <a:solidFill>
                <a:schemeClr val="bg1"/>
              </a:solidFill>
              <a:cs typeface="+mj-cs"/>
            </a:endParaRPr>
          </a:p>
        </p:txBody>
      </p:sp>
      <p:pic>
        <p:nvPicPr>
          <p:cNvPr id="5122" name="Picture 2" descr="C:\Users\wagnerk\AppData\Local\Microsoft\Windows\Temporary Internet Files\Content.IE5\3ZCJQ4ZV\MP9003089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219200"/>
            <a:ext cx="1676400" cy="1114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Why Gifted Students can be Underachievers</a:t>
            </a:r>
          </a:p>
        </p:txBody>
      </p:sp>
      <p:sp>
        <p:nvSpPr>
          <p:cNvPr id="3" name="Content Placeholder 2"/>
          <p:cNvSpPr>
            <a:spLocks noGrp="1"/>
          </p:cNvSpPr>
          <p:nvPr>
            <p:ph idx="1"/>
          </p:nvPr>
        </p:nvSpPr>
        <p:spPr/>
        <p:txBody>
          <a:bodyPr>
            <a:normAutofit/>
          </a:bodyPr>
          <a:lstStyle/>
          <a:p>
            <a:r>
              <a:rPr lang="en-US" sz="2800" dirty="0" smtClean="0"/>
              <a:t>Power Struggles with adults</a:t>
            </a:r>
          </a:p>
          <a:p>
            <a:pPr lvl="1"/>
            <a:r>
              <a:rPr lang="en-US" sz="2400" dirty="0" smtClean="0"/>
              <a:t>Child, feeling pressure to measure up, can openly rebel</a:t>
            </a:r>
          </a:p>
          <a:p>
            <a:pPr lvl="1"/>
            <a:r>
              <a:rPr lang="en-US" sz="2400" dirty="0" smtClean="0"/>
              <a:t>This can also take the form of underachievement</a:t>
            </a:r>
          </a:p>
          <a:p>
            <a:pPr lvl="2"/>
            <a:r>
              <a:rPr lang="en-US" sz="2400" dirty="0" smtClean="0"/>
              <a:t>Student realizes they can’t “measure up” and gives up trying</a:t>
            </a:r>
          </a:p>
          <a:p>
            <a:pPr lvl="2"/>
            <a:r>
              <a:rPr lang="en-US" sz="2400" dirty="0" smtClean="0"/>
              <a:t>Misguided way of taking control of his/her own life</a:t>
            </a:r>
          </a:p>
        </p:txBody>
      </p:sp>
      <p:sp>
        <p:nvSpPr>
          <p:cNvPr id="4"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925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Why Gifted Students can be Underachievers</a:t>
            </a:r>
            <a:endParaRPr lang="en-US" sz="3600" spc="50" dirty="0">
              <a:ln w="13335" cmpd="sng">
                <a:solidFill>
                  <a:schemeClr val="accent1">
                    <a:lumMod val="50000"/>
                  </a:schemeClr>
                </a:solidFill>
                <a:prstDash val="solid"/>
              </a:ln>
              <a:solidFill>
                <a:schemeClr val="bg1"/>
              </a:solidFill>
              <a:cs typeface="+mj-cs"/>
            </a:endParaRPr>
          </a:p>
        </p:txBody>
      </p:sp>
      <p:pic>
        <p:nvPicPr>
          <p:cNvPr id="6146" name="Picture 2" descr="C:\Users\wagnerk\AppData\Local\Microsoft\Windows\Temporary Internet Files\Content.IE5\1Y5DEQA3\MP9003875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778" y="5257800"/>
            <a:ext cx="1721978" cy="1228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922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Gifted Students can be Underachievers</a:t>
            </a:r>
            <a:endParaRPr lang="en-US" dirty="0"/>
          </a:p>
        </p:txBody>
      </p:sp>
      <p:sp>
        <p:nvSpPr>
          <p:cNvPr id="3" name="Content Placeholder 2"/>
          <p:cNvSpPr>
            <a:spLocks noGrp="1"/>
          </p:cNvSpPr>
          <p:nvPr>
            <p:ph idx="1"/>
          </p:nvPr>
        </p:nvSpPr>
        <p:spPr/>
        <p:txBody>
          <a:bodyPr>
            <a:normAutofit/>
          </a:bodyPr>
          <a:lstStyle/>
          <a:p>
            <a:r>
              <a:rPr lang="en-US" sz="3200" dirty="0" smtClean="0"/>
              <a:t>Personal/Family Factors</a:t>
            </a:r>
          </a:p>
          <a:p>
            <a:pPr lvl="1"/>
            <a:r>
              <a:rPr lang="en-US" sz="2400" dirty="0" smtClean="0"/>
              <a:t>Unfavorable coping skills or learning styles</a:t>
            </a:r>
          </a:p>
          <a:p>
            <a:pPr lvl="2"/>
            <a:r>
              <a:rPr lang="en-US" sz="2400" dirty="0" smtClean="0"/>
              <a:t>Low levels of self-confidence</a:t>
            </a:r>
          </a:p>
          <a:p>
            <a:pPr lvl="2"/>
            <a:r>
              <a:rPr lang="en-US" sz="2400" dirty="0" smtClean="0"/>
              <a:t>An inability to persevere</a:t>
            </a:r>
          </a:p>
          <a:p>
            <a:pPr lvl="2"/>
            <a:r>
              <a:rPr lang="en-US" sz="2400" dirty="0" smtClean="0"/>
              <a:t>A lack of goals</a:t>
            </a:r>
          </a:p>
          <a:p>
            <a:pPr lvl="2"/>
            <a:r>
              <a:rPr lang="en-US" sz="2400" dirty="0" smtClean="0"/>
              <a:t>Feelings of inferiority</a:t>
            </a:r>
          </a:p>
          <a:p>
            <a:pPr lvl="1"/>
            <a:r>
              <a:rPr lang="en-US" sz="2400" dirty="0" smtClean="0"/>
              <a:t>Poor family relationships and inconsistent standards</a:t>
            </a:r>
          </a:p>
          <a:p>
            <a:pPr lvl="1"/>
            <a:r>
              <a:rPr lang="en-US" sz="2400" dirty="0" smtClean="0"/>
              <a:t>Parents of underachieving students may not have the skills to support their gifted children</a:t>
            </a:r>
          </a:p>
          <a:p>
            <a:pPr lvl="1"/>
            <a:r>
              <a:rPr lang="en-US" sz="2400" dirty="0" smtClean="0"/>
              <a:t>Cultural/language barriers</a:t>
            </a:r>
          </a:p>
          <a:p>
            <a:pPr marL="365760" lvl="1" indent="0">
              <a:buNone/>
            </a:pPr>
            <a:endParaRPr lang="en-US" sz="2400" dirty="0" smtClean="0"/>
          </a:p>
        </p:txBody>
      </p:sp>
      <p:sp>
        <p:nvSpPr>
          <p:cNvPr id="5"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925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Why Gifted Students can be Underachievers</a:t>
            </a:r>
            <a:endParaRPr lang="en-US" sz="3600" spc="50" dirty="0">
              <a:ln w="13335" cmpd="sng">
                <a:solidFill>
                  <a:schemeClr val="accent1">
                    <a:lumMod val="50000"/>
                  </a:schemeClr>
                </a:solidFill>
                <a:prstDash val="solid"/>
              </a:ln>
              <a:solidFill>
                <a:schemeClr val="bg1"/>
              </a:solidFill>
              <a:cs typeface="+mj-cs"/>
            </a:endParaRPr>
          </a:p>
        </p:txBody>
      </p:sp>
      <p:pic>
        <p:nvPicPr>
          <p:cNvPr id="7170" name="Picture 2" descr="C:\Users\wagnerk\AppData\Local\Microsoft\Windows\Temporary Internet Files\Content.IE5\UHWEZF9J\MP9004486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542" y="1828800"/>
            <a:ext cx="1316915"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63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Gifted Students can be Underachievers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2800" dirty="0" smtClean="0"/>
              <a:t>Boredom</a:t>
            </a:r>
          </a:p>
          <a:p>
            <a:pPr lvl="1"/>
            <a:r>
              <a:rPr lang="en-US" sz="2400" dirty="0"/>
              <a:t>Non-challenging work = no effort needed; no learned </a:t>
            </a:r>
            <a:r>
              <a:rPr lang="en-US" sz="2400" dirty="0" smtClean="0"/>
              <a:t>perseverance</a:t>
            </a:r>
          </a:p>
          <a:p>
            <a:pPr lvl="1"/>
            <a:r>
              <a:rPr lang="en-US" sz="2400" dirty="0" smtClean="0"/>
              <a:t>Impatience with classmates who aren’t performing at their levels</a:t>
            </a:r>
          </a:p>
          <a:p>
            <a:pPr lvl="1"/>
            <a:r>
              <a:rPr lang="en-US" sz="2400" dirty="0" smtClean="0"/>
              <a:t>Overconfidence and/or frustration can have a negative effect on their success</a:t>
            </a:r>
          </a:p>
          <a:p>
            <a:pPr lvl="1"/>
            <a:r>
              <a:rPr lang="en-US" sz="2400" dirty="0" smtClean="0"/>
              <a:t>Feel that their teachers are “stupid” and are less motivated to listen</a:t>
            </a:r>
          </a:p>
          <a:p>
            <a:pPr lvl="1"/>
            <a:r>
              <a:rPr lang="en-US" sz="2400" dirty="0" smtClean="0"/>
              <a:t>“Some experts theorize that nearly one-quarter to one-half of gifted children’s time is spent waiting for the other students to catch up” (Strip and Hirsch).</a:t>
            </a:r>
          </a:p>
        </p:txBody>
      </p:sp>
      <p:sp>
        <p:nvSpPr>
          <p:cNvPr id="4"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925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Why Gifted Students can be Underachievers</a:t>
            </a:r>
            <a:endParaRPr lang="en-US" sz="3600" spc="50" dirty="0">
              <a:ln w="13335" cmpd="sng">
                <a:solidFill>
                  <a:schemeClr val="accent1">
                    <a:lumMod val="50000"/>
                  </a:schemeClr>
                </a:solidFill>
                <a:prstDash val="solid"/>
              </a:ln>
              <a:solidFill>
                <a:schemeClr val="bg1"/>
              </a:solidFill>
              <a:cs typeface="+mj-cs"/>
            </a:endParaRPr>
          </a:p>
        </p:txBody>
      </p:sp>
      <p:pic>
        <p:nvPicPr>
          <p:cNvPr id="6" name="Picture 5"/>
          <p:cNvPicPr>
            <a:picLocks noChangeAspect="1"/>
          </p:cNvPicPr>
          <p:nvPr/>
        </p:nvPicPr>
        <p:blipFill>
          <a:blip r:embed="rId2"/>
          <a:stretch>
            <a:fillRect/>
          </a:stretch>
        </p:blipFill>
        <p:spPr>
          <a:xfrm>
            <a:off x="7391400" y="1295400"/>
            <a:ext cx="1295400" cy="862030"/>
          </a:xfrm>
          <a:prstGeom prst="rect">
            <a:avLst/>
          </a:prstGeom>
        </p:spPr>
      </p:pic>
    </p:spTree>
    <p:extLst>
      <p:ext uri="{BB962C8B-B14F-4D97-AF65-F5344CB8AC3E}">
        <p14:creationId xmlns:p14="http://schemas.microsoft.com/office/powerpoint/2010/main" val="47919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Why Gifted Students can be Underachievers</a:t>
            </a:r>
          </a:p>
        </p:txBody>
      </p:sp>
      <p:sp>
        <p:nvSpPr>
          <p:cNvPr id="3" name="Content Placeholder 2"/>
          <p:cNvSpPr>
            <a:spLocks noGrp="1"/>
          </p:cNvSpPr>
          <p:nvPr>
            <p:ph idx="1"/>
          </p:nvPr>
        </p:nvSpPr>
        <p:spPr/>
        <p:txBody>
          <a:bodyPr>
            <a:normAutofit/>
          </a:bodyPr>
          <a:lstStyle/>
          <a:p>
            <a:r>
              <a:rPr lang="en-US" sz="3600" dirty="0" smtClean="0"/>
              <a:t>Perfectionism</a:t>
            </a:r>
          </a:p>
          <a:p>
            <a:pPr lvl="1"/>
            <a:r>
              <a:rPr lang="en-US" sz="2800" dirty="0" smtClean="0"/>
              <a:t>One of the most pervasive characteristics of gifted children</a:t>
            </a:r>
          </a:p>
          <a:p>
            <a:pPr lvl="1"/>
            <a:r>
              <a:rPr lang="en-US" sz="2800" dirty="0" smtClean="0"/>
              <a:t>A child who has repeatedly failed to measure up to standards (their own, teachers, or parents) will just give up and stop trying</a:t>
            </a:r>
          </a:p>
          <a:p>
            <a:pPr lvl="2"/>
            <a:r>
              <a:rPr lang="en-US" sz="2800" dirty="0" smtClean="0"/>
              <a:t>May refuse to do homework or study for tests</a:t>
            </a:r>
          </a:p>
        </p:txBody>
      </p:sp>
      <p:sp>
        <p:nvSpPr>
          <p:cNvPr id="4"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925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Why Gifted Students can be Underachievers</a:t>
            </a:r>
            <a:endParaRPr lang="en-US" sz="3600" spc="50" dirty="0">
              <a:ln w="13335" cmpd="sng">
                <a:solidFill>
                  <a:schemeClr val="accent1">
                    <a:lumMod val="50000"/>
                  </a:schemeClr>
                </a:solidFill>
                <a:prstDash val="solid"/>
              </a:ln>
              <a:solidFill>
                <a:schemeClr val="bg1"/>
              </a:solidFill>
              <a:cs typeface="+mj-cs"/>
            </a:endParaRPr>
          </a:p>
        </p:txBody>
      </p:sp>
      <p:pic>
        <p:nvPicPr>
          <p:cNvPr id="8194" name="Picture 2" descr="C:\Users\wagnerk\AppData\Local\Microsoft\Windows\Temporary Internet Files\Content.IE5\1Y5DEQA3\MC9001509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395" y="5257800"/>
            <a:ext cx="1012389"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467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a:solidFill>
            <a:schemeClr val="accent1">
              <a:lumMod val="60000"/>
              <a:lumOff val="40000"/>
            </a:schemeClr>
          </a:solidFill>
          <a:ln>
            <a:solidFill>
              <a:schemeClr val="bg1"/>
            </a:solidFill>
          </a:ln>
        </p:spPr>
        <p:txBody>
          <a:bodyPr anchor="ctr"/>
          <a:lstStyle/>
          <a:p>
            <a:r>
              <a:rPr lang="en-US" b="0" dirty="0" smtClean="0">
                <a:solidFill>
                  <a:schemeClr val="bg1"/>
                </a:solidFill>
              </a:rPr>
              <a:t>A Different Brain?</a:t>
            </a:r>
            <a:endParaRPr lang="en-US" b="0" dirty="0">
              <a:solidFill>
                <a:schemeClr val="bg1"/>
              </a:solidFill>
            </a:endParaRPr>
          </a:p>
        </p:txBody>
      </p:sp>
      <p:sp>
        <p:nvSpPr>
          <p:cNvPr id="3" name="Content Placeholder 2"/>
          <p:cNvSpPr>
            <a:spLocks noGrp="1"/>
          </p:cNvSpPr>
          <p:nvPr>
            <p:ph idx="1"/>
          </p:nvPr>
        </p:nvSpPr>
        <p:spPr>
          <a:xfrm>
            <a:off x="457200" y="1524000"/>
            <a:ext cx="8305800" cy="5029200"/>
          </a:xfrm>
        </p:spPr>
        <p:txBody>
          <a:bodyPr>
            <a:noAutofit/>
          </a:bodyPr>
          <a:lstStyle/>
          <a:p>
            <a:r>
              <a:rPr lang="en-US" sz="2200" dirty="0" smtClean="0"/>
              <a:t>fMRI’s (functional brain magnetic resonance imaging) of gifted thinkers, it looks like a ‘brain on fire”</a:t>
            </a:r>
          </a:p>
          <a:p>
            <a:pPr lvl="1"/>
            <a:r>
              <a:rPr lang="en-US" sz="2200" dirty="0" smtClean="0"/>
              <a:t>High metabolic activity</a:t>
            </a:r>
          </a:p>
          <a:p>
            <a:pPr lvl="1"/>
            <a:r>
              <a:rPr lang="en-US" sz="2200" dirty="0" smtClean="0"/>
              <a:t>Brain activity is intense and complex; involves the coordination of diverse visual, spatial, verbal, and sensory areas</a:t>
            </a:r>
          </a:p>
          <a:p>
            <a:pPr lvl="1"/>
            <a:r>
              <a:rPr lang="en-US" sz="2200" dirty="0" smtClean="0"/>
              <a:t>Great organizers of diverse and multimodal information</a:t>
            </a:r>
          </a:p>
          <a:p>
            <a:r>
              <a:rPr lang="en-US" sz="2200" dirty="0" smtClean="0"/>
              <a:t>Positives</a:t>
            </a:r>
          </a:p>
          <a:p>
            <a:pPr lvl="1"/>
            <a:r>
              <a:rPr lang="en-US" sz="2200" dirty="0" smtClean="0"/>
              <a:t>More vivid sensing, increased memory, greater knowledge, more varied associations, greater analytic ability</a:t>
            </a:r>
          </a:p>
          <a:p>
            <a:r>
              <a:rPr lang="en-US" sz="2200" dirty="0" smtClean="0"/>
              <a:t>Drawbacks</a:t>
            </a:r>
          </a:p>
          <a:p>
            <a:pPr lvl="1"/>
            <a:r>
              <a:rPr lang="en-US" sz="2200" dirty="0" smtClean="0"/>
              <a:t>Sensory, emotional, and memory overload; hypersensitivities, personal disorganization, sensory distractibility, “lost in thought,” and metal fatigue</a:t>
            </a:r>
            <a:endParaRPr lang="en-US" sz="2200" dirty="0"/>
          </a:p>
        </p:txBody>
      </p:sp>
      <p:pic>
        <p:nvPicPr>
          <p:cNvPr id="4098" name="Picture 2" descr="C:\Users\wagnerk\AppData\Local\Microsoft\Windows\Temporary Internet Files\Content.IE5\N82QZARA\MP9004387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01000" y="368710"/>
            <a:ext cx="762000" cy="101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4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Us</a:t>
            </a:r>
            <a:endParaRPr lang="en-US" dirty="0"/>
          </a:p>
        </p:txBody>
      </p:sp>
      <p:sp>
        <p:nvSpPr>
          <p:cNvPr id="8" name="Content Placeholder 7"/>
          <p:cNvSpPr>
            <a:spLocks noGrp="1"/>
          </p:cNvSpPr>
          <p:nvPr>
            <p:ph sz="half" idx="2"/>
          </p:nvPr>
        </p:nvSpPr>
        <p:spPr>
          <a:xfrm>
            <a:off x="4724400" y="1828800"/>
            <a:ext cx="4038600" cy="4525963"/>
          </a:xfrm>
        </p:spPr>
        <p:txBody>
          <a:bodyPr>
            <a:normAutofit fontScale="70000" lnSpcReduction="20000"/>
          </a:bodyPr>
          <a:lstStyle/>
          <a:p>
            <a:r>
              <a:rPr lang="en-US" b="1" dirty="0" smtClean="0">
                <a:solidFill>
                  <a:srgbClr val="660066"/>
                </a:solidFill>
              </a:rPr>
              <a:t>Kim Bailey</a:t>
            </a:r>
          </a:p>
          <a:p>
            <a:pPr lvl="1"/>
            <a:r>
              <a:rPr lang="en-US" dirty="0" smtClean="0"/>
              <a:t>Starting My 11th </a:t>
            </a:r>
            <a:r>
              <a:rPr lang="en-US" dirty="0"/>
              <a:t>Year </a:t>
            </a:r>
            <a:r>
              <a:rPr lang="en-US" dirty="0" smtClean="0"/>
              <a:t>Teaching</a:t>
            </a:r>
          </a:p>
          <a:p>
            <a:pPr lvl="1"/>
            <a:r>
              <a:rPr lang="en-US" dirty="0" smtClean="0"/>
              <a:t>Pacific Cascade MS</a:t>
            </a:r>
          </a:p>
          <a:p>
            <a:pPr lvl="2"/>
            <a:r>
              <a:rPr lang="en-US" dirty="0" smtClean="0"/>
              <a:t>Issaquah School District</a:t>
            </a:r>
          </a:p>
          <a:p>
            <a:pPr lvl="2"/>
            <a:r>
              <a:rPr lang="en-US" dirty="0" smtClean="0"/>
              <a:t>Math Teacher</a:t>
            </a:r>
          </a:p>
          <a:p>
            <a:pPr lvl="1"/>
            <a:r>
              <a:rPr lang="en-US" dirty="0" smtClean="0"/>
              <a:t>Currently working towards a Masters in Education with an emphasis in S.T.E.A.M from the University of San Diego</a:t>
            </a:r>
          </a:p>
          <a:p>
            <a:pPr lvl="1"/>
            <a:r>
              <a:rPr lang="en-US" dirty="0" smtClean="0"/>
              <a:t>National Boards Certified in EA Math</a:t>
            </a:r>
          </a:p>
          <a:p>
            <a:pPr lvl="1"/>
            <a:r>
              <a:rPr lang="en-US" dirty="0" smtClean="0"/>
              <a:t>Presenter at the November, 2014 NAGC (National Association for Gifted Children) Conference in Baltimore, MD</a:t>
            </a:r>
          </a:p>
          <a:p>
            <a:pPr lvl="1"/>
            <a:r>
              <a:rPr lang="en-US" dirty="0" smtClean="0"/>
              <a:t>Academic Dean at the Summer Institute for the Gifted (SIG) Summer 2015</a:t>
            </a:r>
          </a:p>
          <a:p>
            <a:pPr marL="685800" lvl="2" indent="0">
              <a:buNone/>
            </a:pP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300" y="1036493"/>
            <a:ext cx="8382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7"/>
          <p:cNvSpPr>
            <a:spLocks noGrp="1"/>
          </p:cNvSpPr>
          <p:nvPr>
            <p:ph sz="half" idx="2"/>
          </p:nvPr>
        </p:nvSpPr>
        <p:spPr>
          <a:xfrm>
            <a:off x="228600" y="1581150"/>
            <a:ext cx="4267200" cy="4773613"/>
          </a:xfrm>
        </p:spPr>
        <p:txBody>
          <a:bodyPr>
            <a:noAutofit/>
          </a:bodyPr>
          <a:lstStyle/>
          <a:p>
            <a:r>
              <a:rPr lang="en-US" sz="2000" b="1" dirty="0" smtClean="0">
                <a:solidFill>
                  <a:srgbClr val="660066"/>
                </a:solidFill>
              </a:rPr>
              <a:t>Katrina Wagner</a:t>
            </a:r>
          </a:p>
          <a:p>
            <a:pPr lvl="1"/>
            <a:r>
              <a:rPr lang="en-US" sz="1600" dirty="0"/>
              <a:t>Starting 11</a:t>
            </a:r>
            <a:r>
              <a:rPr lang="en-US" sz="1600" baseline="30000" dirty="0"/>
              <a:t>th</a:t>
            </a:r>
            <a:r>
              <a:rPr lang="en-US" sz="1600" dirty="0"/>
              <a:t> Year Teaching</a:t>
            </a:r>
          </a:p>
          <a:p>
            <a:pPr lvl="1"/>
            <a:r>
              <a:rPr lang="en-US" sz="1600" dirty="0"/>
              <a:t>Pacific Cascade MS</a:t>
            </a:r>
          </a:p>
          <a:p>
            <a:pPr lvl="2"/>
            <a:r>
              <a:rPr lang="en-US" sz="1400" dirty="0"/>
              <a:t>Issaquah School District</a:t>
            </a:r>
          </a:p>
          <a:p>
            <a:pPr lvl="2"/>
            <a:r>
              <a:rPr lang="en-US" sz="1400" dirty="0"/>
              <a:t>6</a:t>
            </a:r>
            <a:r>
              <a:rPr lang="en-US" sz="1400" baseline="30000" dirty="0"/>
              <a:t>th</a:t>
            </a:r>
            <a:r>
              <a:rPr lang="en-US" sz="1400" dirty="0"/>
              <a:t> Grade Advanced Humanities</a:t>
            </a:r>
          </a:p>
          <a:p>
            <a:pPr lvl="1"/>
            <a:r>
              <a:rPr lang="en-US" sz="1600" dirty="0"/>
              <a:t>BA Elementary Education – Pacific Lutheran</a:t>
            </a:r>
          </a:p>
          <a:p>
            <a:pPr lvl="1"/>
            <a:r>
              <a:rPr lang="en-US" sz="1600" dirty="0"/>
              <a:t>Masters in Literacy from Seattle Pacific</a:t>
            </a:r>
          </a:p>
          <a:p>
            <a:pPr lvl="1"/>
            <a:r>
              <a:rPr lang="en-US" sz="1600" dirty="0"/>
              <a:t>Specialty Endorsement in Gifted and Talented from Whitworth</a:t>
            </a:r>
          </a:p>
          <a:p>
            <a:pPr lvl="1"/>
            <a:r>
              <a:rPr lang="en-US" sz="1600" dirty="0"/>
              <a:t>Leads PD classes for Issaquah School District for middle school teachers; Presented at the NAGC 2014 Convention; Presented at Whitworth Institute 2014</a:t>
            </a:r>
          </a:p>
          <a:p>
            <a:pPr lvl="1"/>
            <a:r>
              <a:rPr lang="en-US" sz="1600" dirty="0"/>
              <a:t>Adjunct Professor: Whitworth University (Summer ‘15)</a:t>
            </a:r>
          </a:p>
          <a:p>
            <a:pPr lvl="1"/>
            <a:r>
              <a:rPr lang="en-US" sz="1600" dirty="0"/>
              <a:t>Summer – Summer Institute for the Gifted (2 years)</a:t>
            </a:r>
          </a:p>
          <a:p>
            <a:pPr lvl="2"/>
            <a:r>
              <a:rPr lang="en-US" sz="1400" dirty="0"/>
              <a:t>Princeton University  Housemaster, Instructor, and Academic Dean</a:t>
            </a:r>
          </a:p>
          <a:p>
            <a:pPr marL="685800" lvl="2" indent="0">
              <a:buNone/>
            </a:pP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429" y="1036493"/>
            <a:ext cx="864826" cy="10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380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endParaRPr lang="en-US" dirty="0"/>
          </a:p>
        </p:txBody>
      </p:sp>
      <p:sp>
        <p:nvSpPr>
          <p:cNvPr id="4" name="Title 3"/>
          <p:cNvSpPr>
            <a:spLocks noGrp="1"/>
          </p:cNvSpPr>
          <p:nvPr>
            <p:ph type="title"/>
          </p:nvPr>
        </p:nvSpPr>
        <p:spPr/>
        <p:txBody>
          <a:bodyPr>
            <a:normAutofit/>
          </a:bodyPr>
          <a:lstStyle/>
          <a:p>
            <a:pPr algn="ctr"/>
            <a:r>
              <a:rPr lang="en-US" dirty="0" smtClean="0"/>
              <a:t>Types of Gifted Underachiever</a:t>
            </a:r>
            <a:endParaRPr lang="en-US" dirty="0"/>
          </a:p>
        </p:txBody>
      </p:sp>
    </p:spTree>
    <p:extLst>
      <p:ext uri="{BB962C8B-B14F-4D97-AF65-F5344CB8AC3E}">
        <p14:creationId xmlns:p14="http://schemas.microsoft.com/office/powerpoint/2010/main" val="124307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486400" cy="644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799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800" dirty="0" smtClean="0"/>
              <a:t>Dependent (Conformer and Non-Conformer)</a:t>
            </a:r>
          </a:p>
          <a:p>
            <a:pPr lvl="1">
              <a:buFont typeface="Wingdings" panose="05000000000000000000" pitchFamily="2" charset="2"/>
              <a:buChar char="ü"/>
            </a:pPr>
            <a:r>
              <a:rPr lang="en-US" sz="2400" dirty="0" smtClean="0"/>
              <a:t>Some </a:t>
            </a:r>
            <a:r>
              <a:rPr lang="en-US" sz="2400" dirty="0"/>
              <a:t>find that talking about sad feelings is a </a:t>
            </a:r>
            <a:r>
              <a:rPr lang="en-US" sz="2400" dirty="0" smtClean="0"/>
              <a:t>passive way </a:t>
            </a:r>
            <a:r>
              <a:rPr lang="en-US" sz="2400" dirty="0"/>
              <a:t>to control an </a:t>
            </a:r>
            <a:r>
              <a:rPr lang="en-US" sz="2400" dirty="0" smtClean="0"/>
              <a:t>adult.</a:t>
            </a:r>
            <a:endParaRPr lang="en-US" sz="2400" dirty="0"/>
          </a:p>
          <a:p>
            <a:pPr lvl="1">
              <a:buFont typeface="Wingdings" panose="05000000000000000000" pitchFamily="2" charset="2"/>
              <a:buChar char="ü"/>
            </a:pPr>
            <a:r>
              <a:rPr lang="en-US" sz="2400" dirty="0" smtClean="0"/>
              <a:t>Often </a:t>
            </a:r>
            <a:r>
              <a:rPr lang="en-US" sz="2400" dirty="0"/>
              <a:t>lacks organization skills</a:t>
            </a:r>
          </a:p>
          <a:p>
            <a:pPr lvl="1">
              <a:buFont typeface="Wingdings" panose="05000000000000000000" pitchFamily="2" charset="2"/>
              <a:buChar char="ü"/>
            </a:pPr>
            <a:r>
              <a:rPr lang="en-US" sz="2400" dirty="0" smtClean="0"/>
              <a:t>Avoid </a:t>
            </a:r>
            <a:r>
              <a:rPr lang="en-US" sz="2400" dirty="0"/>
              <a:t>competition/fear of failure</a:t>
            </a:r>
          </a:p>
          <a:p>
            <a:pPr lvl="1">
              <a:buFont typeface="Wingdings" panose="05000000000000000000" pitchFamily="2" charset="2"/>
              <a:buChar char="ü"/>
            </a:pPr>
            <a:r>
              <a:rPr lang="en-US" sz="2400" dirty="0" smtClean="0"/>
              <a:t>Often </a:t>
            </a:r>
            <a:r>
              <a:rPr lang="en-US" sz="2400" dirty="0"/>
              <a:t>afraid to contribute creative ideas/they </a:t>
            </a:r>
            <a:r>
              <a:rPr lang="en-US" sz="2400" dirty="0" smtClean="0"/>
              <a:t>are highly </a:t>
            </a:r>
            <a:r>
              <a:rPr lang="en-US" sz="2400" dirty="0"/>
              <a:t>critical</a:t>
            </a:r>
          </a:p>
          <a:p>
            <a:pPr lvl="1">
              <a:buFont typeface="Wingdings" panose="05000000000000000000" pitchFamily="2" charset="2"/>
              <a:buChar char="ü"/>
            </a:pPr>
            <a:r>
              <a:rPr lang="en-US" sz="2400" dirty="0" smtClean="0"/>
              <a:t>Establish </a:t>
            </a:r>
            <a:r>
              <a:rPr lang="en-US" sz="2400" dirty="0"/>
              <a:t>ways to avoid doing homework</a:t>
            </a:r>
          </a:p>
          <a:p>
            <a:pPr lvl="1">
              <a:buFont typeface="Wingdings" panose="05000000000000000000" pitchFamily="2" charset="2"/>
              <a:buChar char="ü"/>
            </a:pPr>
            <a:r>
              <a:rPr lang="en-US" sz="2400" dirty="0" smtClean="0"/>
              <a:t>Rarely </a:t>
            </a:r>
            <a:r>
              <a:rPr lang="en-US" sz="2400" dirty="0"/>
              <a:t>set realistic goals for themselves</a:t>
            </a:r>
          </a:p>
          <a:p>
            <a:pPr lvl="1">
              <a:buFont typeface="Wingdings" panose="05000000000000000000" pitchFamily="2" charset="2"/>
              <a:buChar char="ü"/>
            </a:pPr>
            <a:r>
              <a:rPr lang="en-US" sz="2400" dirty="0" smtClean="0"/>
              <a:t>Overwhelmed </a:t>
            </a:r>
            <a:r>
              <a:rPr lang="en-US" sz="2400" dirty="0"/>
              <a:t>with long-term assignments</a:t>
            </a:r>
          </a:p>
        </p:txBody>
      </p:sp>
      <p:sp>
        <p:nvSpPr>
          <p:cNvPr id="6"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Main Types of Gifted Underachievers</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129423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u="sng" dirty="0" smtClean="0"/>
              <a:t>Main Types of Gifted Underachievers</a:t>
            </a:r>
            <a:endParaRPr lang="en-US" u="sng" dirty="0"/>
          </a:p>
        </p:txBody>
      </p:sp>
      <p:sp>
        <p:nvSpPr>
          <p:cNvPr id="5" name="Content Placeholder 4"/>
          <p:cNvSpPr>
            <a:spLocks noGrp="1"/>
          </p:cNvSpPr>
          <p:nvPr>
            <p:ph idx="1"/>
          </p:nvPr>
        </p:nvSpPr>
        <p:spPr>
          <a:xfrm>
            <a:off x="457200" y="1600200"/>
            <a:ext cx="8229600" cy="5029200"/>
          </a:xfrm>
        </p:spPr>
        <p:txBody>
          <a:bodyPr>
            <a:noAutofit/>
          </a:bodyPr>
          <a:lstStyle/>
          <a:p>
            <a:r>
              <a:rPr lang="en-US" sz="2800" dirty="0" smtClean="0"/>
              <a:t>Dominant Conformers</a:t>
            </a:r>
          </a:p>
          <a:p>
            <a:pPr lvl="1">
              <a:buFont typeface="Wingdings" panose="05000000000000000000" pitchFamily="2" charset="2"/>
              <a:buChar char="ü"/>
            </a:pPr>
            <a:r>
              <a:rPr lang="en-US" dirty="0"/>
              <a:t>They rarely fail courses; do just enough to get by </a:t>
            </a:r>
          </a:p>
          <a:p>
            <a:pPr lvl="1">
              <a:buFont typeface="Wingdings" panose="05000000000000000000" pitchFamily="2" charset="2"/>
              <a:buChar char="ü"/>
            </a:pPr>
            <a:r>
              <a:rPr lang="en-US" dirty="0"/>
              <a:t>Manage to avoid learning to cope with failure by only engaging in activities that they are good at or can win </a:t>
            </a:r>
          </a:p>
          <a:p>
            <a:pPr lvl="1">
              <a:buFont typeface="Wingdings" panose="05000000000000000000" pitchFamily="2" charset="2"/>
              <a:buChar char="ü"/>
            </a:pPr>
            <a:r>
              <a:rPr lang="en-US" dirty="0"/>
              <a:t>They might not become underachievers until later on in school (high school or college) </a:t>
            </a:r>
          </a:p>
          <a:p>
            <a:pPr lvl="1">
              <a:buFont typeface="Wingdings" panose="05000000000000000000" pitchFamily="2" charset="2"/>
              <a:buChar char="ü"/>
            </a:pPr>
            <a:r>
              <a:rPr lang="en-US" dirty="0" smtClean="0"/>
              <a:t>They </a:t>
            </a:r>
            <a:r>
              <a:rPr lang="en-US" dirty="0"/>
              <a:t>usually live in highly competitive families </a:t>
            </a:r>
          </a:p>
          <a:p>
            <a:pPr lvl="1">
              <a:buFont typeface="Wingdings" panose="05000000000000000000" pitchFamily="2" charset="2"/>
              <a:buChar char="ü"/>
            </a:pPr>
            <a:r>
              <a:rPr lang="en-US" dirty="0"/>
              <a:t>F</a:t>
            </a:r>
            <a:r>
              <a:rPr lang="en-US" dirty="0" smtClean="0"/>
              <a:t>eel </a:t>
            </a:r>
            <a:r>
              <a:rPr lang="en-US" dirty="0"/>
              <a:t>good when they control their activities </a:t>
            </a:r>
          </a:p>
          <a:p>
            <a:pPr lvl="1">
              <a:buFont typeface="Wingdings" panose="05000000000000000000" pitchFamily="2" charset="2"/>
              <a:buChar char="ü"/>
            </a:pPr>
            <a:r>
              <a:rPr lang="en-US" dirty="0"/>
              <a:t>Often have a defensive response to criticism </a:t>
            </a:r>
          </a:p>
          <a:p>
            <a:pPr lvl="1">
              <a:buFont typeface="Wingdings" panose="05000000000000000000" pitchFamily="2" charset="2"/>
              <a:buChar char="ü"/>
            </a:pPr>
            <a:r>
              <a:rPr lang="en-US" dirty="0"/>
              <a:t>Will only show parents work/tests that get an “A.” Parents are probably not seeing anything else. </a:t>
            </a:r>
          </a:p>
          <a:p>
            <a:pPr lvl="1">
              <a:buFont typeface="Wingdings" panose="05000000000000000000" pitchFamily="2" charset="2"/>
              <a:buChar char="ü"/>
            </a:pPr>
            <a:r>
              <a:rPr lang="en-US" dirty="0"/>
              <a:t>They see a lack of praise as criticism </a:t>
            </a:r>
          </a:p>
          <a:p>
            <a:pPr lvl="1">
              <a:buFont typeface="Wingdings" panose="05000000000000000000" pitchFamily="2" charset="2"/>
              <a:buChar char="ü"/>
            </a:pPr>
            <a:endParaRPr lang="en-US" sz="2000" dirty="0"/>
          </a:p>
        </p:txBody>
      </p:sp>
      <p:sp>
        <p:nvSpPr>
          <p:cNvPr id="6"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Main Types of Gifted Underachievers</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545304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u="sng" dirty="0" smtClean="0"/>
              <a:t>Main Types of Gifted Underachievers</a:t>
            </a:r>
            <a:endParaRPr lang="en-US" u="sng" dirty="0"/>
          </a:p>
        </p:txBody>
      </p:sp>
      <p:sp>
        <p:nvSpPr>
          <p:cNvPr id="5" name="Content Placeholder 4"/>
          <p:cNvSpPr>
            <a:spLocks noGrp="1"/>
          </p:cNvSpPr>
          <p:nvPr>
            <p:ph idx="1"/>
          </p:nvPr>
        </p:nvSpPr>
        <p:spPr>
          <a:xfrm>
            <a:off x="457200" y="1600200"/>
            <a:ext cx="8229600" cy="4953000"/>
          </a:xfrm>
        </p:spPr>
        <p:txBody>
          <a:bodyPr>
            <a:noAutofit/>
          </a:bodyPr>
          <a:lstStyle/>
          <a:p>
            <a:r>
              <a:rPr lang="en-US" sz="2800" dirty="0" smtClean="0"/>
              <a:t>Dominant Non-Conformers</a:t>
            </a:r>
          </a:p>
          <a:p>
            <a:pPr lvl="1">
              <a:buFont typeface="Wingdings" panose="05000000000000000000" pitchFamily="2" charset="2"/>
              <a:buChar char="ü"/>
            </a:pPr>
            <a:r>
              <a:rPr lang="en-US" dirty="0"/>
              <a:t>Most resistant to change </a:t>
            </a:r>
          </a:p>
          <a:p>
            <a:pPr lvl="1">
              <a:buFont typeface="Wingdings" panose="05000000000000000000" pitchFamily="2" charset="2"/>
              <a:buChar char="ü"/>
            </a:pPr>
            <a:r>
              <a:rPr lang="en-US" dirty="0"/>
              <a:t>Often belligerent, cocky, rebellious, hostile, negative, angry, violent </a:t>
            </a:r>
          </a:p>
          <a:p>
            <a:pPr lvl="1">
              <a:buFont typeface="Wingdings" panose="05000000000000000000" pitchFamily="2" charset="2"/>
              <a:buChar char="ü"/>
            </a:pPr>
            <a:r>
              <a:rPr lang="en-US" dirty="0"/>
              <a:t>Feel confident when they are in control </a:t>
            </a:r>
          </a:p>
          <a:p>
            <a:pPr lvl="1">
              <a:buFont typeface="Wingdings" panose="05000000000000000000" pitchFamily="2" charset="2"/>
              <a:buChar char="ü"/>
            </a:pPr>
            <a:r>
              <a:rPr lang="en-US" dirty="0"/>
              <a:t>Feel they don’t have an area of expertise to get </a:t>
            </a:r>
            <a:r>
              <a:rPr lang="en-US" dirty="0" smtClean="0"/>
              <a:t>attention </a:t>
            </a:r>
            <a:r>
              <a:rPr lang="en-US" dirty="0"/>
              <a:t>from </a:t>
            </a:r>
          </a:p>
          <a:p>
            <a:pPr lvl="1">
              <a:buFont typeface="Wingdings" panose="05000000000000000000" pitchFamily="2" charset="2"/>
              <a:buChar char="ü"/>
            </a:pPr>
            <a:r>
              <a:rPr lang="en-US" dirty="0"/>
              <a:t>They are “show-people” and like to have an audience </a:t>
            </a:r>
          </a:p>
          <a:p>
            <a:pPr lvl="1">
              <a:buFont typeface="Wingdings" panose="05000000000000000000" pitchFamily="2" charset="2"/>
              <a:buChar char="ü"/>
            </a:pPr>
            <a:r>
              <a:rPr lang="en-US" dirty="0" smtClean="0"/>
              <a:t>They </a:t>
            </a:r>
            <a:r>
              <a:rPr lang="en-US" dirty="0"/>
              <a:t>want to be instantly </a:t>
            </a:r>
            <a:r>
              <a:rPr lang="en-US" dirty="0" smtClean="0"/>
              <a:t>successful</a:t>
            </a:r>
            <a:r>
              <a:rPr lang="en-US" dirty="0"/>
              <a:t>. </a:t>
            </a:r>
          </a:p>
          <a:p>
            <a:pPr lvl="1">
              <a:buFont typeface="Wingdings" panose="05000000000000000000" pitchFamily="2" charset="2"/>
              <a:buChar char="ü"/>
            </a:pPr>
            <a:r>
              <a:rPr lang="en-US" dirty="0"/>
              <a:t>Consistently compete with everyone (for them to feel good, others must feel bad) </a:t>
            </a:r>
          </a:p>
          <a:p>
            <a:pPr lvl="1">
              <a:buFont typeface="Wingdings" panose="05000000000000000000" pitchFamily="2" charset="2"/>
              <a:buChar char="ü"/>
            </a:pPr>
            <a:r>
              <a:rPr lang="en-US" dirty="0" smtClean="0"/>
              <a:t>Will </a:t>
            </a:r>
            <a:r>
              <a:rPr lang="en-US" dirty="0"/>
              <a:t>often try and manipulate adults against each other </a:t>
            </a:r>
          </a:p>
          <a:p>
            <a:pPr lvl="1">
              <a:buFont typeface="Wingdings" panose="05000000000000000000" pitchFamily="2" charset="2"/>
              <a:buChar char="ü"/>
            </a:pPr>
            <a:r>
              <a:rPr lang="en-US" dirty="0"/>
              <a:t>Life for them is boring if they are not busy </a:t>
            </a:r>
          </a:p>
          <a:p>
            <a:pPr lvl="1">
              <a:buFont typeface="Wingdings" panose="05000000000000000000" pitchFamily="2" charset="2"/>
              <a:buChar char="ü"/>
            </a:pPr>
            <a:r>
              <a:rPr lang="en-US" dirty="0"/>
              <a:t>Will blame the pressure they feel on their teachers and parents </a:t>
            </a:r>
          </a:p>
          <a:p>
            <a:pPr lvl="1">
              <a:buFont typeface="Wingdings" panose="05000000000000000000" pitchFamily="2" charset="2"/>
              <a:buChar char="ü"/>
            </a:pPr>
            <a:endParaRPr lang="en-US" sz="2000" dirty="0"/>
          </a:p>
        </p:txBody>
      </p:sp>
      <p:sp>
        <p:nvSpPr>
          <p:cNvPr id="6" name="Title 1"/>
          <p:cNvSpPr txBox="1">
            <a:spLocks/>
          </p:cNvSpPr>
          <p:nvPr/>
        </p:nvSpPr>
        <p:spPr>
          <a:xfrm>
            <a:off x="404882"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Main Types of Gifted Underachievers</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2876681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What type are you?</a:t>
            </a:r>
            <a:endParaRPr lang="en-US" dirty="0"/>
          </a:p>
        </p:txBody>
      </p:sp>
      <p:sp>
        <p:nvSpPr>
          <p:cNvPr id="3" name="Content Placeholder 2"/>
          <p:cNvSpPr>
            <a:spLocks noGrp="1"/>
          </p:cNvSpPr>
          <p:nvPr>
            <p:ph idx="1"/>
          </p:nvPr>
        </p:nvSpPr>
        <p:spPr/>
        <p:txBody>
          <a:bodyPr>
            <a:normAutofit/>
          </a:bodyPr>
          <a:lstStyle/>
          <a:p>
            <a:r>
              <a:rPr lang="en-US" sz="3200" dirty="0" smtClean="0"/>
              <a:t>Look at anecdotal notes</a:t>
            </a:r>
          </a:p>
          <a:p>
            <a:r>
              <a:rPr lang="en-US" sz="3200" dirty="0" smtClean="0"/>
              <a:t>Discuss with your group</a:t>
            </a:r>
          </a:p>
          <a:p>
            <a:r>
              <a:rPr lang="en-US" sz="3200" dirty="0" smtClean="0"/>
              <a:t>Determine type of underachiever</a:t>
            </a:r>
            <a:endParaRPr lang="en-US" sz="3200" dirty="0"/>
          </a:p>
        </p:txBody>
      </p:sp>
    </p:spTree>
    <p:extLst>
      <p:ext uri="{BB962C8B-B14F-4D97-AF65-F5344CB8AC3E}">
        <p14:creationId xmlns:p14="http://schemas.microsoft.com/office/powerpoint/2010/main" val="2390525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marL="0" indent="0" algn="ctr">
              <a:buNone/>
            </a:pPr>
            <a:r>
              <a:rPr lang="en-US" sz="4000" dirty="0" smtClean="0"/>
              <a:t>“Given an appropriate education, these students [gifted underachievers] can grow up to become leading scientists, mathematicians, artists and writers.  Unfortunately, for many of these students, their gifts represent a lost opportunity” (</a:t>
            </a:r>
            <a:r>
              <a:rPr lang="en-US" sz="4000" dirty="0" err="1" smtClean="0"/>
              <a:t>Birdsall</a:t>
            </a:r>
            <a:r>
              <a:rPr lang="en-US" sz="4000" dirty="0" smtClean="0"/>
              <a:t> and Correa).</a:t>
            </a:r>
            <a:endParaRPr lang="en-US" sz="4000" dirty="0"/>
          </a:p>
        </p:txBody>
      </p:sp>
    </p:spTree>
    <p:extLst>
      <p:ext uri="{BB962C8B-B14F-4D97-AF65-F5344CB8AC3E}">
        <p14:creationId xmlns:p14="http://schemas.microsoft.com/office/powerpoint/2010/main" val="952514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solidFill>
          </a:ln>
        </p:spPr>
        <p:txBody>
          <a:bodyPr>
            <a:normAutofit/>
          </a:bodyPr>
          <a:lstStyle/>
          <a:p>
            <a:r>
              <a:rPr lang="en-US" sz="2800" dirty="0" smtClean="0"/>
              <a:t>Strategies for dealing with perfectionism and a growth mindset</a:t>
            </a:r>
          </a:p>
          <a:p>
            <a:pPr lvl="1"/>
            <a:r>
              <a:rPr lang="en-US" sz="2400" dirty="0"/>
              <a:t>Enrichment for students who demonstrate mastery</a:t>
            </a:r>
          </a:p>
          <a:p>
            <a:pPr lvl="1"/>
            <a:r>
              <a:rPr lang="en-US" sz="2400" dirty="0"/>
              <a:t>Strategies for cooperative learning</a:t>
            </a:r>
          </a:p>
          <a:p>
            <a:pPr lvl="1"/>
            <a:r>
              <a:rPr lang="en-US" sz="2400" dirty="0" smtClean="0"/>
              <a:t>Options </a:t>
            </a:r>
            <a:r>
              <a:rPr lang="en-US" sz="2400" dirty="0"/>
              <a:t>for interest-driven, </a:t>
            </a:r>
            <a:r>
              <a:rPr lang="en-US" sz="2400" dirty="0" smtClean="0"/>
              <a:t>individualized, higher-level learning</a:t>
            </a:r>
            <a:endParaRPr lang="en-US" sz="2400" dirty="0"/>
          </a:p>
          <a:p>
            <a:pPr lvl="1"/>
            <a:r>
              <a:rPr lang="en-US" sz="2400" dirty="0" smtClean="0"/>
              <a:t>Strengthened teacher expertise</a:t>
            </a:r>
            <a:endParaRPr lang="en-US" sz="2400" dirty="0"/>
          </a:p>
        </p:txBody>
      </p:sp>
      <p:sp>
        <p:nvSpPr>
          <p:cNvPr id="4" name="Title 1"/>
          <p:cNvSpPr txBox="1">
            <a:spLocks/>
          </p:cNvSpPr>
          <p:nvPr/>
        </p:nvSpPr>
        <p:spPr>
          <a:xfrm>
            <a:off x="387676"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92500" lnSpcReduction="100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Strategies to Re-engage Gifted Underachievers</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712544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bg1"/>
            </a:solidFill>
          </a:ln>
        </p:spPr>
        <p:txBody>
          <a:bodyPr>
            <a:normAutofit fontScale="90000"/>
          </a:bodyPr>
          <a:lstStyle/>
          <a:p>
            <a:pPr algn="ctr"/>
            <a:r>
              <a:rPr lang="en-US" b="0" dirty="0">
                <a:solidFill>
                  <a:schemeClr val="bg1"/>
                </a:solidFill>
              </a:rPr>
              <a:t>Strategies for </a:t>
            </a:r>
            <a:r>
              <a:rPr lang="en-US" b="0" dirty="0" smtClean="0">
                <a:solidFill>
                  <a:schemeClr val="bg1"/>
                </a:solidFill>
              </a:rPr>
              <a:t>Dealing </a:t>
            </a:r>
            <a:r>
              <a:rPr lang="en-US" b="0" dirty="0">
                <a:solidFill>
                  <a:schemeClr val="bg1"/>
                </a:solidFill>
              </a:rPr>
              <a:t>with </a:t>
            </a:r>
            <a:r>
              <a:rPr lang="en-US" b="0" dirty="0" smtClean="0">
                <a:solidFill>
                  <a:schemeClr val="bg1"/>
                </a:solidFill>
              </a:rPr>
              <a:t>Perfectionism </a:t>
            </a:r>
            <a:r>
              <a:rPr lang="en-US" b="0" dirty="0">
                <a:solidFill>
                  <a:schemeClr val="bg1"/>
                </a:solidFill>
              </a:rPr>
              <a:t>and a </a:t>
            </a:r>
            <a:r>
              <a:rPr lang="en-US" b="0" dirty="0" smtClean="0">
                <a:solidFill>
                  <a:schemeClr val="bg1"/>
                </a:solidFill>
              </a:rPr>
              <a:t>Growth </a:t>
            </a:r>
            <a:r>
              <a:rPr lang="en-US" b="0" dirty="0">
                <a:solidFill>
                  <a:schemeClr val="bg1"/>
                </a:solidFill>
              </a:rPr>
              <a:t>M</a:t>
            </a:r>
            <a:r>
              <a:rPr lang="en-US" b="0" dirty="0" smtClean="0">
                <a:solidFill>
                  <a:schemeClr val="bg1"/>
                </a:solidFill>
              </a:rPr>
              <a:t>indset</a:t>
            </a:r>
            <a:endParaRPr lang="en-US" b="0" dirty="0">
              <a:solidFill>
                <a:schemeClr val="bg1"/>
              </a:solidFill>
            </a:endParaRPr>
          </a:p>
        </p:txBody>
      </p:sp>
      <p:sp>
        <p:nvSpPr>
          <p:cNvPr id="3" name="Content Placeholder 2"/>
          <p:cNvSpPr>
            <a:spLocks noGrp="1"/>
          </p:cNvSpPr>
          <p:nvPr>
            <p:ph idx="1"/>
          </p:nvPr>
        </p:nvSpPr>
        <p:spPr/>
        <p:txBody>
          <a:bodyPr/>
          <a:lstStyle/>
          <a:p>
            <a:r>
              <a:rPr lang="en-US" dirty="0" smtClean="0"/>
              <a:t>Perfectionism</a:t>
            </a:r>
          </a:p>
          <a:p>
            <a:pPr lvl="1"/>
            <a:r>
              <a:rPr lang="en-US" dirty="0" smtClean="0"/>
              <a:t>Help children realize that setting high standards is admirable, but not meeting standards is not a reason for a loss of self-worth</a:t>
            </a:r>
          </a:p>
          <a:p>
            <a:pPr lvl="1"/>
            <a:r>
              <a:rPr lang="en-US" dirty="0" smtClean="0"/>
              <a:t>Point out that failure can be the best teacher</a:t>
            </a:r>
          </a:p>
          <a:p>
            <a:pPr lvl="2"/>
            <a:r>
              <a:rPr lang="en-US" dirty="0" smtClean="0"/>
              <a:t>Share stories of innovators who are successful BECAUSE they failed</a:t>
            </a:r>
          </a:p>
          <a:p>
            <a:pPr lvl="3"/>
            <a:r>
              <a:rPr lang="en-US" dirty="0" smtClean="0"/>
              <a:t>Beethoven</a:t>
            </a:r>
          </a:p>
          <a:p>
            <a:pPr lvl="3"/>
            <a:r>
              <a:rPr lang="en-US" dirty="0" smtClean="0"/>
              <a:t>Einstein</a:t>
            </a:r>
          </a:p>
          <a:p>
            <a:pPr lvl="3"/>
            <a:r>
              <a:rPr lang="en-US" dirty="0" smtClean="0"/>
              <a:t>Thomas Jefferson</a:t>
            </a:r>
          </a:p>
          <a:p>
            <a:pPr lvl="1"/>
            <a:r>
              <a:rPr lang="en-US" dirty="0" smtClean="0"/>
              <a:t>Help students practice time management</a:t>
            </a:r>
          </a:p>
          <a:p>
            <a:pPr lvl="1"/>
            <a:r>
              <a:rPr lang="en-US" dirty="0" smtClean="0"/>
              <a:t>Help students set goals and prioritize</a:t>
            </a:r>
            <a:endParaRPr lang="en-US" dirty="0"/>
          </a:p>
        </p:txBody>
      </p:sp>
    </p:spTree>
    <p:extLst>
      <p:ext uri="{BB962C8B-B14F-4D97-AF65-F5344CB8AC3E}">
        <p14:creationId xmlns:p14="http://schemas.microsoft.com/office/powerpoint/2010/main" val="1014026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50725" cy="654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215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9469" y="228600"/>
            <a:ext cx="8515350" cy="1066801"/>
          </a:xfrm>
          <a:prstGeom prst="rect">
            <a:avLst/>
          </a:prstGeom>
          <a:solidFill>
            <a:schemeClr val="tx1">
              <a:lumMod val="50000"/>
              <a:lumOff val="50000"/>
              <a:alpha val="30000"/>
            </a:schemeClr>
          </a:solidFill>
          <a:ln>
            <a:solidFill>
              <a:schemeClr val="accent1"/>
            </a:solidFill>
          </a:ln>
        </p:spPr>
        <p:txBody>
          <a:bodyPr vert="horz" lIns="91440" tIns="45720" rIns="91440" bIns="45720" rtlCol="0" anchor="b"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b="1" dirty="0" smtClean="0"/>
              <a:t>Video</a:t>
            </a:r>
            <a:endParaRPr lang="en-US" b="1"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2633663"/>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93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bg1"/>
            </a:solidFill>
          </a:ln>
        </p:spPr>
        <p:txBody>
          <a:bodyPr anchor="ctr"/>
          <a:lstStyle/>
          <a:p>
            <a:pPr algn="ctr"/>
            <a:r>
              <a:rPr lang="en-US" b="0" dirty="0" smtClean="0">
                <a:solidFill>
                  <a:schemeClr val="bg1"/>
                </a:solidFill>
              </a:rPr>
              <a:t>Individualizing Instruction</a:t>
            </a:r>
            <a:endParaRPr lang="en-US" b="0" dirty="0">
              <a:solidFill>
                <a:schemeClr val="bg1"/>
              </a:solidFill>
            </a:endParaRPr>
          </a:p>
        </p:txBody>
      </p:sp>
      <p:sp>
        <p:nvSpPr>
          <p:cNvPr id="3" name="Content Placeholder 2"/>
          <p:cNvSpPr>
            <a:spLocks noGrp="1"/>
          </p:cNvSpPr>
          <p:nvPr>
            <p:ph idx="1"/>
          </p:nvPr>
        </p:nvSpPr>
        <p:spPr/>
        <p:txBody>
          <a:bodyPr/>
          <a:lstStyle/>
          <a:p>
            <a:r>
              <a:rPr lang="en-US" dirty="0" smtClean="0"/>
              <a:t>Assess which students have achieved mastery of unit materials before teaching</a:t>
            </a:r>
          </a:p>
          <a:p>
            <a:pPr lvl="1"/>
            <a:r>
              <a:rPr lang="en-US" dirty="0" smtClean="0"/>
              <a:t>Compacting and providing extension work can offer opportunities for gifted students to explore, use advanced technology, and investigate disciplines outside the traditional curriculum </a:t>
            </a:r>
          </a:p>
          <a:p>
            <a:r>
              <a:rPr lang="en-US" dirty="0" smtClean="0"/>
              <a:t>Gifted middle school students may still need help developing resilience and strategies for using their gifts (Willis).</a:t>
            </a:r>
          </a:p>
          <a:p>
            <a:r>
              <a:rPr lang="en-US" dirty="0" smtClean="0"/>
              <a:t>Middle school may offer their first challenges by encountering information that is difficult</a:t>
            </a:r>
          </a:p>
          <a:p>
            <a:pPr lvl="1"/>
            <a:r>
              <a:rPr lang="en-US" dirty="0" smtClean="0"/>
              <a:t>They may not know how to persevere</a:t>
            </a:r>
          </a:p>
          <a:p>
            <a:pPr lvl="1"/>
            <a:r>
              <a:rPr lang="en-US" dirty="0" smtClean="0"/>
              <a:t>They may think they are no longer smart</a:t>
            </a:r>
            <a:endParaRPr lang="en-US" dirty="0"/>
          </a:p>
        </p:txBody>
      </p:sp>
    </p:spTree>
    <p:extLst>
      <p:ext uri="{BB962C8B-B14F-4D97-AF65-F5344CB8AC3E}">
        <p14:creationId xmlns:p14="http://schemas.microsoft.com/office/powerpoint/2010/main" val="1548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bg1"/>
            </a:solidFill>
          </a:ln>
        </p:spPr>
        <p:txBody>
          <a:bodyPr>
            <a:normAutofit fontScale="90000"/>
          </a:bodyPr>
          <a:lstStyle/>
          <a:p>
            <a:pPr algn="ctr"/>
            <a:r>
              <a:rPr lang="en-US" b="0" dirty="0">
                <a:solidFill>
                  <a:schemeClr val="bg1"/>
                </a:solidFill>
              </a:rPr>
              <a:t>Why </a:t>
            </a:r>
            <a:r>
              <a:rPr lang="en-US" b="0" dirty="0" smtClean="0">
                <a:solidFill>
                  <a:schemeClr val="bg1"/>
                </a:solidFill>
              </a:rPr>
              <a:t>Cooperative Learning </a:t>
            </a:r>
            <a:r>
              <a:rPr lang="en-US" b="0" dirty="0">
                <a:solidFill>
                  <a:schemeClr val="bg1"/>
                </a:solidFill>
              </a:rPr>
              <a:t>can </a:t>
            </a:r>
            <a:r>
              <a:rPr lang="en-US" b="0" dirty="0" smtClean="0">
                <a:solidFill>
                  <a:schemeClr val="bg1"/>
                </a:solidFill>
              </a:rPr>
              <a:t>Fail </a:t>
            </a:r>
            <a:r>
              <a:rPr lang="en-US" b="0" dirty="0">
                <a:solidFill>
                  <a:schemeClr val="bg1"/>
                </a:solidFill>
              </a:rPr>
              <a:t>to </a:t>
            </a:r>
            <a:r>
              <a:rPr lang="en-US" b="0" dirty="0" smtClean="0">
                <a:solidFill>
                  <a:schemeClr val="bg1"/>
                </a:solidFill>
              </a:rPr>
              <a:t>Motivate Some Gifted Learners</a:t>
            </a:r>
            <a:endParaRPr lang="en-US" b="0" dirty="0">
              <a:solidFill>
                <a:schemeClr val="bg1"/>
              </a:solidFill>
            </a:endParaRPr>
          </a:p>
        </p:txBody>
      </p:sp>
      <p:sp>
        <p:nvSpPr>
          <p:cNvPr id="3" name="Content Placeholder 2"/>
          <p:cNvSpPr>
            <a:spLocks noGrp="1"/>
          </p:cNvSpPr>
          <p:nvPr>
            <p:ph idx="1"/>
          </p:nvPr>
        </p:nvSpPr>
        <p:spPr/>
        <p:txBody>
          <a:bodyPr/>
          <a:lstStyle/>
          <a:p>
            <a:r>
              <a:rPr lang="en-US" dirty="0" smtClean="0"/>
              <a:t>More efficient to work independently</a:t>
            </a:r>
          </a:p>
          <a:p>
            <a:r>
              <a:rPr lang="en-US" dirty="0" smtClean="0"/>
              <a:t>Struggle with social skills</a:t>
            </a:r>
          </a:p>
          <a:p>
            <a:r>
              <a:rPr lang="en-US" dirty="0" smtClean="0"/>
              <a:t>Do not want the “Smart Kid in the group” stigma</a:t>
            </a:r>
          </a:p>
          <a:p>
            <a:r>
              <a:rPr lang="en-US" dirty="0" smtClean="0"/>
              <a:t>Do not see value in communicating their understanding</a:t>
            </a:r>
          </a:p>
          <a:p>
            <a:r>
              <a:rPr lang="en-US" dirty="0" smtClean="0"/>
              <a:t>Do not want to teach other kids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86200"/>
            <a:ext cx="2971800" cy="2362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207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bg1"/>
            </a:solidFill>
          </a:ln>
        </p:spPr>
        <p:txBody>
          <a:bodyPr>
            <a:normAutofit fontScale="90000"/>
          </a:bodyPr>
          <a:lstStyle/>
          <a:p>
            <a:pPr algn="ctr"/>
            <a:r>
              <a:rPr lang="en-US" b="0" dirty="0">
                <a:solidFill>
                  <a:schemeClr val="bg1"/>
                </a:solidFill>
              </a:rPr>
              <a:t>How to </a:t>
            </a:r>
            <a:r>
              <a:rPr lang="en-US" b="0" dirty="0" smtClean="0">
                <a:solidFill>
                  <a:schemeClr val="bg1"/>
                </a:solidFill>
              </a:rPr>
              <a:t>Create </a:t>
            </a:r>
            <a:r>
              <a:rPr lang="en-US" b="0" dirty="0">
                <a:solidFill>
                  <a:schemeClr val="bg1"/>
                </a:solidFill>
              </a:rPr>
              <a:t>a </a:t>
            </a:r>
            <a:r>
              <a:rPr lang="en-US" b="0" dirty="0" smtClean="0">
                <a:solidFill>
                  <a:schemeClr val="bg1"/>
                </a:solidFill>
              </a:rPr>
              <a:t>Positive Cooperative Learning Environment </a:t>
            </a:r>
            <a:r>
              <a:rPr lang="en-US" b="0" dirty="0">
                <a:solidFill>
                  <a:schemeClr val="bg1"/>
                </a:solidFill>
              </a:rPr>
              <a:t>for </a:t>
            </a:r>
            <a:r>
              <a:rPr lang="en-US" b="0" dirty="0" smtClean="0">
                <a:solidFill>
                  <a:schemeClr val="bg1"/>
                </a:solidFill>
              </a:rPr>
              <a:t>Gifted Learners</a:t>
            </a:r>
            <a:endParaRPr lang="en-US" b="0"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92500"/>
          </a:bodyPr>
          <a:lstStyle/>
          <a:p>
            <a:pPr marL="0" indent="0">
              <a:buNone/>
            </a:pPr>
            <a:r>
              <a:rPr lang="en-US" dirty="0" smtClean="0"/>
              <a:t>Helping students develop a growth mindset through cooperative learning:</a:t>
            </a:r>
          </a:p>
          <a:p>
            <a:r>
              <a:rPr lang="en-US" dirty="0" smtClean="0"/>
              <a:t>Mindful group selection</a:t>
            </a:r>
          </a:p>
          <a:p>
            <a:r>
              <a:rPr lang="en-US" dirty="0" smtClean="0"/>
              <a:t>Thoughtful selection of groups tasks</a:t>
            </a:r>
          </a:p>
          <a:p>
            <a:pPr lvl="1"/>
            <a:r>
              <a:rPr lang="en-US" dirty="0" smtClean="0"/>
              <a:t>Challenge level, length, and final product</a:t>
            </a:r>
          </a:p>
          <a:p>
            <a:r>
              <a:rPr lang="en-US" dirty="0" smtClean="0"/>
              <a:t>Explicitly teaching expectations and the value in cooperative learning</a:t>
            </a:r>
          </a:p>
          <a:p>
            <a:r>
              <a:rPr lang="en-US" dirty="0" smtClean="0"/>
              <a:t>Successful teacher facilitation</a:t>
            </a:r>
          </a:p>
          <a:p>
            <a:pPr lvl="1"/>
            <a:r>
              <a:rPr lang="en-US" dirty="0" smtClean="0"/>
              <a:t>Actively monitoring</a:t>
            </a:r>
          </a:p>
          <a:p>
            <a:pPr lvl="1"/>
            <a:r>
              <a:rPr lang="en-US" dirty="0" smtClean="0"/>
              <a:t>Recording positive group observations</a:t>
            </a:r>
          </a:p>
          <a:p>
            <a:pPr lvl="1"/>
            <a:r>
              <a:rPr lang="en-US" dirty="0" smtClean="0"/>
              <a:t>Require teacher check-ins</a:t>
            </a:r>
          </a:p>
          <a:p>
            <a:pPr lvl="1"/>
            <a:r>
              <a:rPr lang="en-US" dirty="0" smtClean="0"/>
              <a:t>Positive reinforcement of cooperative learning skills</a:t>
            </a:r>
          </a:p>
          <a:p>
            <a:pPr lvl="2"/>
            <a:r>
              <a:rPr lang="en-US" dirty="0" smtClean="0"/>
              <a:t>Sharing observation with the class</a:t>
            </a:r>
          </a:p>
          <a:p>
            <a:pPr lvl="2"/>
            <a:r>
              <a:rPr lang="en-US" dirty="0" smtClean="0"/>
              <a:t>Peer evaluation of positive contributions of each group member</a:t>
            </a:r>
          </a:p>
          <a:p>
            <a:pPr lvl="1"/>
            <a:endParaRPr lang="en-US" dirty="0" smtClean="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438400"/>
            <a:ext cx="3505200" cy="937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0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a:ln>
            <a:solidFill>
              <a:schemeClr val="bg1"/>
            </a:solidFill>
          </a:ln>
        </p:spPr>
        <p:txBody>
          <a:bodyPr>
            <a:normAutofit fontScale="90000"/>
          </a:bodyPr>
          <a:lstStyle/>
          <a:p>
            <a:pPr algn="ctr"/>
            <a:r>
              <a:rPr lang="en-US" b="0" dirty="0">
                <a:solidFill>
                  <a:schemeClr val="bg1"/>
                </a:solidFill>
              </a:rPr>
              <a:t>Options for interest-driven, </a:t>
            </a:r>
            <a:r>
              <a:rPr lang="en-US" b="0" dirty="0" smtClean="0">
                <a:solidFill>
                  <a:schemeClr val="bg1"/>
                </a:solidFill>
              </a:rPr>
              <a:t>individualized, higher-level learning</a:t>
            </a:r>
            <a:endParaRPr lang="en-US" b="0"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t>Activate their executive functions</a:t>
            </a:r>
          </a:p>
          <a:p>
            <a:pPr lvl="1"/>
            <a:r>
              <a:rPr lang="en-US" sz="2800" dirty="0" smtClean="0"/>
              <a:t>Judgment, critical analysis, prioritizing, organizing, separating fact from opinion, weighing validity, deduction, induction, recognizing relationships</a:t>
            </a:r>
          </a:p>
          <a:p>
            <a:pPr lvl="1"/>
            <a:r>
              <a:rPr lang="en-US" sz="2800" dirty="0" smtClean="0"/>
              <a:t>Allow gifted students to mentally manipulate information</a:t>
            </a:r>
          </a:p>
          <a:p>
            <a:pPr lvl="1"/>
            <a:r>
              <a:rPr lang="en-US" sz="2800" dirty="0" smtClean="0"/>
              <a:t>Increased input, questioning, creative problem solving, analogies, connecting knowledge to real-world possibilities</a:t>
            </a:r>
            <a:endParaRPr lang="en-US" sz="2800" dirty="0"/>
          </a:p>
        </p:txBody>
      </p:sp>
    </p:spTree>
    <p:extLst>
      <p:ext uri="{BB962C8B-B14F-4D97-AF65-F5344CB8AC3E}">
        <p14:creationId xmlns:p14="http://schemas.microsoft.com/office/powerpoint/2010/main" val="2975565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54880"/>
            <a:ext cx="8436521" cy="762000"/>
          </a:xfrm>
          <a:prstGeom prst="rect">
            <a:avLst/>
          </a:prstGeom>
          <a:solidFill>
            <a:schemeClr val="tx1">
              <a:lumMod val="50000"/>
              <a:lumOff val="50000"/>
              <a:alpha val="30000"/>
            </a:schemeClr>
          </a:solidFill>
          <a:ln>
            <a:solidFill>
              <a:schemeClr val="accent1"/>
            </a:solidFill>
          </a:ln>
        </p:spPr>
        <p:txBody>
          <a:bodyPr vert="horz" lIns="91440" tIns="45720" rIns="91440" bIns="45720" rtlCol="0" anchor="b" anchorCtr="0">
            <a:normAutofit lnSpcReduction="100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b="1" dirty="0" smtClean="0"/>
              <a:t>Increase Interest with Creativity</a:t>
            </a:r>
            <a:endParaRPr lang="en-US" sz="4000" b="1" baseline="30000" dirty="0"/>
          </a:p>
        </p:txBody>
      </p:sp>
      <p:sp>
        <p:nvSpPr>
          <p:cNvPr id="2" name="TextBox 1"/>
          <p:cNvSpPr txBox="1"/>
          <p:nvPr/>
        </p:nvSpPr>
        <p:spPr>
          <a:xfrm>
            <a:off x="229497" y="1146273"/>
            <a:ext cx="4478855" cy="461665"/>
          </a:xfrm>
          <a:prstGeom prst="rect">
            <a:avLst/>
          </a:prstGeom>
          <a:noFill/>
        </p:spPr>
        <p:txBody>
          <a:bodyPr wrap="none" rtlCol="0">
            <a:spAutoFit/>
          </a:bodyPr>
          <a:lstStyle/>
          <a:p>
            <a:r>
              <a:rPr lang="en-US" sz="2400" dirty="0" smtClean="0"/>
              <a:t>Activities that are outside the norm:</a:t>
            </a:r>
            <a:endParaRPr lang="en-US" sz="2400" dirty="0"/>
          </a:p>
        </p:txBody>
      </p:sp>
      <p:sp>
        <p:nvSpPr>
          <p:cNvPr id="3" name="Rectangle 2"/>
          <p:cNvSpPr/>
          <p:nvPr/>
        </p:nvSpPr>
        <p:spPr>
          <a:xfrm>
            <a:off x="381000" y="3657600"/>
            <a:ext cx="8436521" cy="707886"/>
          </a:xfrm>
          <a:prstGeom prst="rect">
            <a:avLst/>
          </a:prstGeom>
        </p:spPr>
        <p:txBody>
          <a:bodyPr wrap="square">
            <a:spAutoFit/>
          </a:bodyPr>
          <a:lstStyle/>
          <a:p>
            <a:pPr marL="342900" indent="-342900">
              <a:buFont typeface="Arial" panose="020B0604020202020204" pitchFamily="34" charset="0"/>
              <a:buChar char="•"/>
            </a:pPr>
            <a:r>
              <a:rPr lang="en-US" sz="2000" dirty="0" err="1"/>
              <a:t>Chindogu</a:t>
            </a:r>
            <a:r>
              <a:rPr lang="en-US" sz="2000" dirty="0"/>
              <a:t> Japanese Art- the art of creating “un-useless” inventions (not useless, but not useful)</a:t>
            </a:r>
          </a:p>
        </p:txBody>
      </p:sp>
      <p:sp>
        <p:nvSpPr>
          <p:cNvPr id="6" name="Rectangle 5"/>
          <p:cNvSpPr/>
          <p:nvPr/>
        </p:nvSpPr>
        <p:spPr>
          <a:xfrm>
            <a:off x="381000" y="2858797"/>
            <a:ext cx="8534400" cy="707886"/>
          </a:xfrm>
          <a:prstGeom prst="rect">
            <a:avLst/>
          </a:prstGeom>
        </p:spPr>
        <p:txBody>
          <a:bodyPr wrap="square">
            <a:spAutoFit/>
          </a:bodyPr>
          <a:lstStyle/>
          <a:p>
            <a:pPr marL="342900" indent="-342900">
              <a:buFont typeface="Arial" panose="020B0604020202020204" pitchFamily="34" charset="0"/>
              <a:buChar char="•"/>
            </a:pPr>
            <a:r>
              <a:rPr lang="en-US" sz="2000" dirty="0"/>
              <a:t>Challenging Assumption- changing your view on things (taking garbage and turning it in to something valuable)</a:t>
            </a:r>
          </a:p>
        </p:txBody>
      </p:sp>
      <p:sp>
        <p:nvSpPr>
          <p:cNvPr id="8" name="Rectangle 7"/>
          <p:cNvSpPr/>
          <p:nvPr/>
        </p:nvSpPr>
        <p:spPr>
          <a:xfrm>
            <a:off x="381000" y="1535358"/>
            <a:ext cx="8077200" cy="1323439"/>
          </a:xfrm>
          <a:prstGeom prst="rect">
            <a:avLst/>
          </a:prstGeom>
        </p:spPr>
        <p:txBody>
          <a:bodyPr wrap="square">
            <a:spAutoFit/>
          </a:bodyPr>
          <a:lstStyle/>
          <a:p>
            <a:pPr marL="285750" indent="-285750">
              <a:buFont typeface="Arial" panose="020B0604020202020204" pitchFamily="34" charset="0"/>
              <a:buChar char="•"/>
            </a:pPr>
            <a:r>
              <a:rPr lang="en-US" sz="2000" dirty="0" smtClean="0"/>
              <a:t>Activities </a:t>
            </a:r>
            <a:r>
              <a:rPr lang="en-US" sz="2000" dirty="0"/>
              <a:t>that </a:t>
            </a:r>
            <a:r>
              <a:rPr lang="en-US" sz="2000" dirty="0" smtClean="0"/>
              <a:t>improve interest, creativity and problem solving </a:t>
            </a:r>
          </a:p>
          <a:p>
            <a:pPr marL="742950" lvl="1" indent="-285750">
              <a:buFont typeface="Arial" panose="020B0604020202020204" pitchFamily="34" charset="0"/>
              <a:buChar char="•"/>
            </a:pPr>
            <a:r>
              <a:rPr lang="en-US" sz="2000" dirty="0" smtClean="0"/>
              <a:t>Trying </a:t>
            </a:r>
            <a:r>
              <a:rPr lang="en-US" sz="2000" dirty="0"/>
              <a:t>new </a:t>
            </a:r>
            <a:r>
              <a:rPr lang="en-US" sz="2000" dirty="0" smtClean="0"/>
              <a:t>things</a:t>
            </a:r>
            <a:endParaRPr lang="en-US" sz="2000" dirty="0"/>
          </a:p>
          <a:p>
            <a:pPr marL="742950" lvl="1" indent="-285750">
              <a:buFont typeface="Arial" panose="020B0604020202020204" pitchFamily="34" charset="0"/>
              <a:buChar char="•"/>
            </a:pPr>
            <a:r>
              <a:rPr lang="en-US" sz="2000" dirty="0"/>
              <a:t>Doing something in a new way</a:t>
            </a:r>
          </a:p>
          <a:p>
            <a:pPr marL="742950" lvl="1" indent="-285750">
              <a:buFont typeface="Arial" panose="020B0604020202020204" pitchFamily="34" charset="0"/>
              <a:buChar char="•"/>
            </a:pPr>
            <a:r>
              <a:rPr lang="en-US" sz="2000" dirty="0"/>
              <a:t>Art based activities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040" y="4555762"/>
            <a:ext cx="1768648" cy="207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148" y="4595390"/>
            <a:ext cx="2162175" cy="207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97" y="4555762"/>
            <a:ext cx="1751703"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555762"/>
            <a:ext cx="2666999"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263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chemeClr val="accent1">
              <a:lumMod val="60000"/>
              <a:lumOff val="40000"/>
            </a:schemeClr>
          </a:solidFill>
          <a:ln>
            <a:solidFill>
              <a:schemeClr val="bg1"/>
            </a:solidFill>
          </a:ln>
        </p:spPr>
        <p:txBody>
          <a:bodyPr anchor="ctr"/>
          <a:lstStyle/>
          <a:p>
            <a:pPr algn="ctr"/>
            <a:r>
              <a:rPr lang="en-US" altLang="en-US" b="0" dirty="0" smtClean="0">
                <a:solidFill>
                  <a:schemeClr val="bg1"/>
                </a:solidFill>
              </a:rPr>
              <a:t>Straight Ahead – Uphill - Mountainous</a:t>
            </a:r>
            <a:endParaRPr lang="en-US" altLang="en-US" b="0" dirty="0">
              <a:solidFill>
                <a:schemeClr val="bg1"/>
              </a:solidFill>
            </a:endParaRPr>
          </a:p>
        </p:txBody>
      </p:sp>
      <p:sp>
        <p:nvSpPr>
          <p:cNvPr id="5123" name="Rectangle 3"/>
          <p:cNvSpPr>
            <a:spLocks noGrp="1" noChangeArrowheads="1"/>
          </p:cNvSpPr>
          <p:nvPr>
            <p:ph type="body" idx="1"/>
          </p:nvPr>
        </p:nvSpPr>
        <p:spPr>
          <a:xfrm>
            <a:off x="381001" y="1600200"/>
            <a:ext cx="8353096" cy="4750676"/>
          </a:xfrm>
        </p:spPr>
        <p:txBody>
          <a:bodyPr>
            <a:normAutofit/>
          </a:bodyPr>
          <a:lstStyle/>
          <a:p>
            <a:r>
              <a:rPr lang="en-US" altLang="en-US" dirty="0">
                <a:solidFill>
                  <a:srgbClr val="FF8000"/>
                </a:solidFill>
              </a:rPr>
              <a:t>Straight-Ahead</a:t>
            </a:r>
          </a:p>
          <a:p>
            <a:pPr lvl="1"/>
            <a:r>
              <a:rPr lang="en-US" altLang="en-US" dirty="0"/>
              <a:t>Instructions guide you from start to </a:t>
            </a:r>
            <a:r>
              <a:rPr lang="en-US" altLang="en-US" dirty="0" smtClean="0"/>
              <a:t>finish</a:t>
            </a:r>
          </a:p>
          <a:p>
            <a:pPr lvl="1"/>
            <a:r>
              <a:rPr lang="en-US" altLang="en-US" dirty="0"/>
              <a:t>All grade-level content, skills, and </a:t>
            </a:r>
            <a:r>
              <a:rPr lang="en-US" altLang="en-US" dirty="0" smtClean="0"/>
              <a:t>language</a:t>
            </a:r>
            <a:endParaRPr lang="en-US" altLang="en-US" dirty="0"/>
          </a:p>
          <a:p>
            <a:r>
              <a:rPr lang="en-US" altLang="en-US" dirty="0">
                <a:solidFill>
                  <a:srgbClr val="FF8000"/>
                </a:solidFill>
              </a:rPr>
              <a:t>Uphill</a:t>
            </a:r>
            <a:endParaRPr lang="en-US" altLang="en-US" dirty="0"/>
          </a:p>
          <a:p>
            <a:pPr lvl="1"/>
            <a:r>
              <a:rPr lang="en-US" altLang="en-US" dirty="0"/>
              <a:t>Instructions take you about half-way, then drop you off to see if you can </a:t>
            </a:r>
            <a:r>
              <a:rPr lang="en-US" altLang="en-US" dirty="0" smtClean="0"/>
              <a:t>finish</a:t>
            </a:r>
          </a:p>
          <a:p>
            <a:pPr lvl="1"/>
            <a:r>
              <a:rPr lang="en-US" altLang="en-US" dirty="0"/>
              <a:t>Mostly grade-level content and skills; language may be slightly above </a:t>
            </a:r>
            <a:r>
              <a:rPr lang="en-US" altLang="en-US" dirty="0" smtClean="0"/>
              <a:t>grade-level</a:t>
            </a:r>
            <a:endParaRPr lang="en-US" altLang="en-US" dirty="0"/>
          </a:p>
          <a:p>
            <a:r>
              <a:rPr lang="en-US" altLang="en-US" dirty="0">
                <a:solidFill>
                  <a:srgbClr val="FF8000"/>
                </a:solidFill>
              </a:rPr>
              <a:t>Mountainous</a:t>
            </a:r>
            <a:endParaRPr lang="en-US" altLang="en-US" dirty="0"/>
          </a:p>
          <a:p>
            <a:pPr lvl="1"/>
            <a:r>
              <a:rPr lang="en-US" altLang="en-US" dirty="0"/>
              <a:t>Instructions get you started, but you guide the task for most of the </a:t>
            </a:r>
            <a:r>
              <a:rPr lang="en-US" altLang="en-US" dirty="0" smtClean="0"/>
              <a:t>journey</a:t>
            </a:r>
          </a:p>
          <a:p>
            <a:pPr lvl="1"/>
            <a:r>
              <a:rPr lang="en-US" altLang="en-US" dirty="0"/>
              <a:t>Content and skills extend beyond the grade-level framework; cognitively demanding diction</a:t>
            </a:r>
          </a:p>
          <a:p>
            <a:pPr lvl="1"/>
            <a:endParaRPr lang="en-US" altLang="en-US" dirty="0"/>
          </a:p>
        </p:txBody>
      </p:sp>
      <p:pic>
        <p:nvPicPr>
          <p:cNvPr id="11266" name="Picture 2" descr="C:\Users\wagnerk\AppData\Local\Microsoft\Windows\Temporary Internet Files\Content.IE5\1Y5DEQA3\MP9004276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19200"/>
            <a:ext cx="2362200" cy="1574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785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ctr">
              <a:buNone/>
            </a:pPr>
            <a:r>
              <a:rPr lang="en-US" sz="4000" dirty="0" smtClean="0"/>
              <a:t>“Students feel valued and motivated to achieve when adults listen to them, allow them to explore, give them a voice in planning classroom activities, reward them when they try things that stretch their intellectual limits, and respect their dignity and individuality” (Strip and Hirsch)</a:t>
            </a:r>
            <a:endParaRPr lang="en-US" sz="4000" dirty="0"/>
          </a:p>
        </p:txBody>
      </p:sp>
    </p:spTree>
    <p:extLst>
      <p:ext uri="{BB962C8B-B14F-4D97-AF65-F5344CB8AC3E}">
        <p14:creationId xmlns:p14="http://schemas.microsoft.com/office/powerpoint/2010/main" val="323037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524000"/>
            <a:ext cx="8412479" cy="5105400"/>
          </a:xfrm>
          <a:prstGeom prst="rect">
            <a:avLst/>
          </a:prstGeom>
        </p:spPr>
        <p:txBody>
          <a:bodyPr>
            <a:normAutofit fontScale="85000" lnSpcReduction="10000"/>
          </a:bodyPr>
          <a:lstStyle/>
          <a:p>
            <a:r>
              <a:rPr lang="en-US" sz="3000" dirty="0"/>
              <a:t>When students document mastery, their first activity should be to engage with </a:t>
            </a:r>
            <a:r>
              <a:rPr lang="en-US" sz="3000" b="1" u="sng" dirty="0"/>
              <a:t>that material</a:t>
            </a:r>
            <a:r>
              <a:rPr lang="en-US" sz="3000" b="1" dirty="0"/>
              <a:t> </a:t>
            </a:r>
            <a:r>
              <a:rPr lang="en-US" sz="3000" dirty="0"/>
              <a:t>at a higher level</a:t>
            </a:r>
          </a:p>
          <a:p>
            <a:pPr lvl="2"/>
            <a:r>
              <a:rPr lang="en-US" sz="2600" dirty="0" smtClean="0"/>
              <a:t>It isn’t silent reading time or journal writing time</a:t>
            </a:r>
          </a:p>
          <a:p>
            <a:pPr lvl="2"/>
            <a:r>
              <a:rPr lang="en-US" sz="2600" dirty="0" smtClean="0"/>
              <a:t>Focus </a:t>
            </a:r>
            <a:r>
              <a:rPr lang="en-US" sz="2600" dirty="0"/>
              <a:t>on depth and </a:t>
            </a:r>
            <a:r>
              <a:rPr lang="en-US" sz="2600" dirty="0" smtClean="0"/>
              <a:t>complexity</a:t>
            </a:r>
            <a:endParaRPr lang="en-US" sz="2600" dirty="0"/>
          </a:p>
          <a:p>
            <a:r>
              <a:rPr lang="en-US" sz="3000" dirty="0" smtClean="0"/>
              <a:t>Think: How </a:t>
            </a:r>
            <a:r>
              <a:rPr lang="en-US" sz="3000" dirty="0"/>
              <a:t>can a standard be extended in more challenging ways</a:t>
            </a:r>
            <a:r>
              <a:rPr lang="en-US" sz="3000" dirty="0" smtClean="0"/>
              <a:t>?</a:t>
            </a:r>
            <a:endParaRPr lang="en-US" sz="3000" dirty="0"/>
          </a:p>
          <a:p>
            <a:r>
              <a:rPr lang="en-US" sz="3200" dirty="0" smtClean="0"/>
              <a:t>Should </a:t>
            </a:r>
            <a:r>
              <a:rPr lang="en-US" sz="3200" dirty="0"/>
              <a:t>not be MOTS (more of the same)!</a:t>
            </a:r>
          </a:p>
          <a:p>
            <a:r>
              <a:rPr lang="en-US" sz="3000" dirty="0"/>
              <a:t>MOTS almost guarantees:</a:t>
            </a:r>
          </a:p>
          <a:p>
            <a:pPr lvl="1"/>
            <a:r>
              <a:rPr lang="en-US" sz="2600" dirty="0"/>
              <a:t>Passive withdrawal</a:t>
            </a:r>
          </a:p>
          <a:p>
            <a:pPr lvl="1"/>
            <a:r>
              <a:rPr lang="en-US" sz="2600" dirty="0"/>
              <a:t>Disruptive, aggressive behavior</a:t>
            </a:r>
          </a:p>
          <a:p>
            <a:pPr lvl="1"/>
            <a:r>
              <a:rPr lang="en-US" sz="2600" dirty="0"/>
              <a:t>Boredom and frustration</a:t>
            </a:r>
          </a:p>
          <a:p>
            <a:r>
              <a:rPr lang="en-US" sz="3000" dirty="0"/>
              <a:t>Let them “outside the umbrella” of the classroom activities </a:t>
            </a:r>
          </a:p>
          <a:p>
            <a:endParaRPr lang="en-US" dirty="0" smtClean="0"/>
          </a:p>
          <a:p>
            <a:pPr marL="0" indent="0">
              <a:buNone/>
            </a:pPr>
            <a:endParaRPr lang="en-US" dirty="0" smtClean="0"/>
          </a:p>
        </p:txBody>
      </p:sp>
      <p:sp>
        <p:nvSpPr>
          <p:cNvPr id="5" name="Title 1"/>
          <p:cNvSpPr txBox="1">
            <a:spLocks/>
          </p:cNvSpPr>
          <p:nvPr/>
        </p:nvSpPr>
        <p:spPr>
          <a:xfrm>
            <a:off x="381000" y="27776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a:ln w="13335" cmpd="sng">
                  <a:solidFill>
                    <a:schemeClr val="accent1">
                      <a:lumMod val="50000"/>
                    </a:schemeClr>
                  </a:solidFill>
                  <a:prstDash val="solid"/>
                </a:ln>
                <a:solidFill>
                  <a:schemeClr val="bg1"/>
                </a:solidFill>
                <a:cs typeface="+mj-cs"/>
              </a:rPr>
              <a:t>Extension Activities</a:t>
            </a:r>
          </a:p>
        </p:txBody>
      </p:sp>
    </p:spTree>
    <p:extLst>
      <p:ext uri="{BB962C8B-B14F-4D97-AF65-F5344CB8AC3E}">
        <p14:creationId xmlns:p14="http://schemas.microsoft.com/office/powerpoint/2010/main" val="40978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0" y="1600200"/>
            <a:ext cx="8107680" cy="4953000"/>
          </a:xfrm>
          <a:prstGeom prst="rect">
            <a:avLst/>
          </a:prstGeom>
        </p:spPr>
        <p:txBody>
          <a:bodyPr>
            <a:normAutofit/>
          </a:bodyPr>
          <a:lstStyle/>
          <a:p>
            <a:r>
              <a:rPr lang="en-US" dirty="0"/>
              <a:t> </a:t>
            </a:r>
            <a:r>
              <a:rPr lang="en-US" dirty="0" smtClean="0"/>
              <a:t>Examples</a:t>
            </a:r>
          </a:p>
          <a:p>
            <a:pPr lvl="3"/>
            <a:r>
              <a:rPr lang="en-US" dirty="0" smtClean="0"/>
              <a:t>Tic-Tac-Toe Board</a:t>
            </a:r>
          </a:p>
          <a:p>
            <a:pPr lvl="3"/>
            <a:r>
              <a:rPr lang="en-US" dirty="0" smtClean="0"/>
              <a:t>Learning Center/Labs</a:t>
            </a:r>
          </a:p>
          <a:p>
            <a:pPr lvl="3"/>
            <a:r>
              <a:rPr lang="en-US" dirty="0" smtClean="0"/>
              <a:t>Technology </a:t>
            </a:r>
            <a:r>
              <a:rPr lang="en-US" dirty="0"/>
              <a:t>Based – </a:t>
            </a:r>
            <a:r>
              <a:rPr lang="en-US" dirty="0" smtClean="0"/>
              <a:t>Website</a:t>
            </a:r>
          </a:p>
          <a:p>
            <a:pPr lvl="3"/>
            <a:r>
              <a:rPr lang="en-US" dirty="0" smtClean="0"/>
              <a:t>Community </a:t>
            </a:r>
            <a:r>
              <a:rPr lang="en-US" dirty="0"/>
              <a:t>Service </a:t>
            </a:r>
          </a:p>
          <a:p>
            <a:r>
              <a:rPr lang="en-US" dirty="0"/>
              <a:t> Get ideas from… </a:t>
            </a:r>
          </a:p>
          <a:p>
            <a:pPr lvl="3"/>
            <a:r>
              <a:rPr lang="en-US" dirty="0" smtClean="0"/>
              <a:t>Old/current textbooks</a:t>
            </a:r>
          </a:p>
          <a:p>
            <a:pPr lvl="3"/>
            <a:r>
              <a:rPr lang="en-US" dirty="0" smtClean="0"/>
              <a:t>Sharing ideas with team members</a:t>
            </a:r>
          </a:p>
          <a:p>
            <a:pPr lvl="3"/>
            <a:r>
              <a:rPr lang="en-US" dirty="0" smtClean="0"/>
              <a:t>Online Resources</a:t>
            </a:r>
            <a:endParaRPr lang="en-US" dirty="0"/>
          </a:p>
          <a:p>
            <a:pPr marL="899795" lvl="7"/>
            <a:r>
              <a:rPr lang="en-US" sz="1800" dirty="0" err="1"/>
              <a:t>Learnist</a:t>
            </a:r>
            <a:r>
              <a:rPr lang="en-US" sz="1800" dirty="0"/>
              <a:t> – Website</a:t>
            </a:r>
          </a:p>
          <a:p>
            <a:endParaRPr lang="en-US" dirty="0"/>
          </a:p>
        </p:txBody>
      </p:sp>
      <p:sp>
        <p:nvSpPr>
          <p:cNvPr id="5" name="Title 1"/>
          <p:cNvSpPr txBox="1">
            <a:spLocks/>
          </p:cNvSpPr>
          <p:nvPr/>
        </p:nvSpPr>
        <p:spPr>
          <a:xfrm>
            <a:off x="762000" y="304800"/>
            <a:ext cx="8097564" cy="1066801"/>
          </a:xfrm>
          <a:prstGeom prst="rect">
            <a:avLst/>
          </a:prstGeom>
          <a:solidFill>
            <a:schemeClr val="tx1">
              <a:lumMod val="50000"/>
              <a:lumOff val="50000"/>
              <a:alpha val="30000"/>
            </a:schemeClr>
          </a:solidFill>
          <a:ln>
            <a:solidFill>
              <a:schemeClr val="accent1"/>
            </a:solidFill>
          </a:ln>
        </p:spPr>
        <p:txBody>
          <a:bodyPr vert="horz" lIns="91440" tIns="45720" rIns="91440" bIns="45720" rtlCol="0" anchor="b"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b="1" dirty="0" smtClean="0"/>
              <a:t>Extension Activities</a:t>
            </a:r>
            <a:endParaRPr lang="en-US" b="1" dirty="0"/>
          </a:p>
        </p:txBody>
      </p:sp>
      <p:grpSp>
        <p:nvGrpSpPr>
          <p:cNvPr id="4" name="Group 1"/>
          <p:cNvGrpSpPr>
            <a:grpSpLocks/>
          </p:cNvGrpSpPr>
          <p:nvPr/>
        </p:nvGrpSpPr>
        <p:grpSpPr bwMode="auto">
          <a:xfrm>
            <a:off x="5911792" y="2294140"/>
            <a:ext cx="2560588" cy="3230314"/>
            <a:chOff x="-44450" y="-44450"/>
            <a:chExt cx="3641329" cy="4593829"/>
          </a:xfrm>
        </p:grpSpPr>
        <p:pic>
          <p:nvPicPr>
            <p:cNvPr id="6" name="Picture 2" descr="file5201266529088.jpg"/>
            <p:cNvPicPr>
              <a:picLocks noChangeAspect="1"/>
            </p:cNvPicPr>
            <p:nvPr/>
          </p:nvPicPr>
          <p:blipFill>
            <a:blip r:embed="rId2" cstate="print">
              <a:extLst>
                <a:ext uri="{28A0092B-C50C-407E-A947-70E740481C1C}">
                  <a14:useLocalDpi xmlns:a14="http://schemas.microsoft.com/office/drawing/2010/main" val="0"/>
                </a:ext>
              </a:extLst>
            </a:blip>
            <a:srcRect l="23782" r="23782"/>
            <a:stretch>
              <a:fillRect/>
            </a:stretch>
          </p:blipFill>
          <p:spPr bwMode="auto">
            <a:xfrm>
              <a:off x="-5" y="-4"/>
              <a:ext cx="3552439" cy="4504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44450"/>
              <a:ext cx="3641329" cy="4593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
            <a:ext cx="8097564" cy="607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oon 1"/>
          <p:cNvSpPr/>
          <p:nvPr/>
        </p:nvSpPr>
        <p:spPr>
          <a:xfrm flipH="1">
            <a:off x="4964135" y="1711008"/>
            <a:ext cx="228600" cy="2667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500" fill="hold"/>
                                        <p:tgtEl>
                                          <p:spTgt spid="2050"/>
                                        </p:tgtEl>
                                        <p:attrNameLst>
                                          <p:attrName>ppt_w</p:attrName>
                                        </p:attrNameLst>
                                      </p:cBhvr>
                                      <p:tavLst>
                                        <p:tav tm="0">
                                          <p:val>
                                            <p:fltVal val="0"/>
                                          </p:val>
                                        </p:tav>
                                        <p:tav tm="100000">
                                          <p:val>
                                            <p:strVal val="#ppt_w"/>
                                          </p:val>
                                        </p:tav>
                                      </p:tavLst>
                                    </p:anim>
                                    <p:anim calcmode="lin" valueType="num">
                                      <p:cBhvr>
                                        <p:cTn id="42" dur="500" fill="hold"/>
                                        <p:tgtEl>
                                          <p:spTgt spid="2050"/>
                                        </p:tgtEl>
                                        <p:attrNameLst>
                                          <p:attrName>ppt_h</p:attrName>
                                        </p:attrNameLst>
                                      </p:cBhvr>
                                      <p:tavLst>
                                        <p:tav tm="0">
                                          <p:val>
                                            <p:fltVal val="0"/>
                                          </p:val>
                                        </p:tav>
                                        <p:tav tm="100000">
                                          <p:val>
                                            <p:strVal val="#ppt_h"/>
                                          </p:val>
                                        </p:tav>
                                      </p:tavLst>
                                    </p:anim>
                                    <p:animEffect transition="in" filter="fade">
                                      <p:cBhvr>
                                        <p:cTn id="43" dur="500"/>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2050"/>
                                        </p:tgtEl>
                                        <p:attrNameLst>
                                          <p:attrName>ppt_x</p:attrName>
                                        </p:attrNameLst>
                                      </p:cBhvr>
                                      <p:tavLst>
                                        <p:tav tm="0">
                                          <p:val>
                                            <p:strVal val="ppt_x"/>
                                          </p:val>
                                        </p:tav>
                                        <p:tav tm="100000">
                                          <p:val>
                                            <p:strVal val="ppt_x"/>
                                          </p:val>
                                        </p:tav>
                                      </p:tavLst>
                                    </p:anim>
                                    <p:anim calcmode="lin" valueType="num">
                                      <p:cBhvr additive="base">
                                        <p:cTn id="53" dur="500"/>
                                        <p:tgtEl>
                                          <p:spTgt spid="2050"/>
                                        </p:tgtEl>
                                        <p:attrNameLst>
                                          <p:attrName>ppt_y</p:attrName>
                                        </p:attrNameLst>
                                      </p:cBhvr>
                                      <p:tavLst>
                                        <p:tav tm="0">
                                          <p:val>
                                            <p:strVal val="ppt_y"/>
                                          </p:val>
                                        </p:tav>
                                        <p:tav tm="100000">
                                          <p:val>
                                            <p:strVal val="1+ppt_h/2"/>
                                          </p:val>
                                        </p:tav>
                                      </p:tavLst>
                                    </p:anim>
                                    <p:set>
                                      <p:cBhvr>
                                        <p:cTn id="54" dur="1" fill="hold">
                                          <p:stCondLst>
                                            <p:cond delay="499"/>
                                          </p:stCondLst>
                                        </p:cTn>
                                        <p:tgtEl>
                                          <p:spTgt spid="2050"/>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2"/>
                                        </p:tgtEl>
                                        <p:attrNameLst>
                                          <p:attrName>ppt_x</p:attrName>
                                        </p:attrNameLst>
                                      </p:cBhvr>
                                      <p:tavLst>
                                        <p:tav tm="0">
                                          <p:val>
                                            <p:strVal val="ppt_x"/>
                                          </p:val>
                                        </p:tav>
                                        <p:tav tm="100000">
                                          <p:val>
                                            <p:strVal val="ppt_x"/>
                                          </p:val>
                                        </p:tav>
                                      </p:tavLst>
                                    </p:anim>
                                    <p:anim calcmode="lin" valueType="num">
                                      <p:cBhvr additive="base">
                                        <p:cTn id="57" dur="500"/>
                                        <p:tgtEl>
                                          <p:spTgt spid="2"/>
                                        </p:tgtEl>
                                        <p:attrNameLst>
                                          <p:attrName>ppt_y</p:attrName>
                                        </p:attrNameLst>
                                      </p:cBhvr>
                                      <p:tavLst>
                                        <p:tav tm="0">
                                          <p:val>
                                            <p:strVal val="ppt_y"/>
                                          </p:val>
                                        </p:tav>
                                        <p:tav tm="100000">
                                          <p:val>
                                            <p:strVal val="1+ppt_h/2"/>
                                          </p:val>
                                        </p:tav>
                                      </p:tavLst>
                                    </p:anim>
                                    <p:set>
                                      <p:cBhvr>
                                        <p:cTn id="5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524000"/>
            <a:ext cx="8336280" cy="5181600"/>
          </a:xfrm>
          <a:prstGeom prst="rect">
            <a:avLst/>
          </a:prstGeom>
        </p:spPr>
        <p:txBody>
          <a:bodyPr>
            <a:normAutofit lnSpcReduction="10000"/>
          </a:bodyPr>
          <a:lstStyle/>
          <a:p>
            <a:r>
              <a:rPr lang="en-US" dirty="0" smtClean="0"/>
              <a:t>Can be used as extension work, a tiered assignment, or a way to offer choice to gifted students</a:t>
            </a:r>
          </a:p>
          <a:p>
            <a:pPr marL="0" indent="0">
              <a:buNone/>
            </a:pPr>
            <a:endParaRPr lang="en-US" dirty="0" smtClean="0"/>
          </a:p>
          <a:p>
            <a:r>
              <a:rPr lang="en-US" dirty="0"/>
              <a:t> </a:t>
            </a:r>
            <a:r>
              <a:rPr lang="en-US" dirty="0" smtClean="0"/>
              <a:t>Options:</a:t>
            </a:r>
          </a:p>
          <a:p>
            <a:pPr lvl="2"/>
            <a:r>
              <a:rPr lang="en-US" sz="2400" dirty="0" smtClean="0"/>
              <a:t>Student choices create a “tic-tac-toe”</a:t>
            </a:r>
          </a:p>
          <a:p>
            <a:pPr lvl="2"/>
            <a:r>
              <a:rPr lang="en-US" sz="2400" dirty="0" smtClean="0"/>
              <a:t>Choose one option that ALL students must do</a:t>
            </a:r>
          </a:p>
          <a:p>
            <a:pPr lvl="2"/>
            <a:r>
              <a:rPr lang="en-US" sz="2400" dirty="0" smtClean="0"/>
              <a:t>Base on skill level, interest, multiple intelligences, etc.</a:t>
            </a:r>
          </a:p>
          <a:p>
            <a:pPr marL="342202" lvl="2" indent="0">
              <a:buNone/>
            </a:pPr>
            <a:endParaRPr lang="en-US" sz="2400" dirty="0" smtClean="0"/>
          </a:p>
          <a:p>
            <a:r>
              <a:rPr lang="en-US" sz="3600" dirty="0"/>
              <a:t> </a:t>
            </a:r>
            <a:r>
              <a:rPr lang="en-US" sz="3600" dirty="0" smtClean="0"/>
              <a:t>Allows for creativity, and students feel empowered to dictate the direction of the own learning</a:t>
            </a:r>
          </a:p>
          <a:p>
            <a:pPr lvl="2"/>
            <a:endParaRPr lang="en-US" dirty="0" smtClean="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2486" y="2170464"/>
            <a:ext cx="1900989" cy="667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649297" y="2902000"/>
            <a:ext cx="1627369" cy="246221"/>
          </a:xfrm>
          <a:prstGeom prst="rect">
            <a:avLst/>
          </a:prstGeom>
        </p:spPr>
        <p:txBody>
          <a:bodyPr wrap="none">
            <a:spAutoFit/>
          </a:bodyPr>
          <a:lstStyle/>
          <a:p>
            <a:r>
              <a:rPr lang="en-US" sz="1000" dirty="0"/>
              <a:t>www.exquisite-minds.com</a:t>
            </a:r>
          </a:p>
        </p:txBody>
      </p:sp>
      <p:sp>
        <p:nvSpPr>
          <p:cNvPr id="7" name="Title 1"/>
          <p:cNvSpPr txBox="1">
            <a:spLocks/>
          </p:cNvSpPr>
          <p:nvPr/>
        </p:nvSpPr>
        <p:spPr>
          <a:xfrm>
            <a:off x="322006" y="3048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Tic-Tac-Toe Board/Extension Menu</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2137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381000"/>
            <a:ext cx="2438400" cy="253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1" y="2976099"/>
            <a:ext cx="2438400" cy="215444"/>
          </a:xfrm>
          <a:prstGeom prst="rect">
            <a:avLst/>
          </a:prstGeom>
        </p:spPr>
        <p:txBody>
          <a:bodyPr wrap="square">
            <a:spAutoFit/>
          </a:bodyPr>
          <a:lstStyle/>
          <a:p>
            <a:pPr algn="ctr"/>
            <a:r>
              <a:rPr lang="en-US" sz="800" dirty="0" smtClean="0">
                <a:hlinkClick r:id="rId3"/>
              </a:rPr>
              <a:t>giftedchallenges.blogspot.com</a:t>
            </a:r>
            <a:endParaRPr lang="en-US" sz="8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733800"/>
            <a:ext cx="3319462" cy="278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81656" y="3352056"/>
            <a:ext cx="976549" cy="215444"/>
          </a:xfrm>
          <a:prstGeom prst="rect">
            <a:avLst/>
          </a:prstGeom>
        </p:spPr>
        <p:txBody>
          <a:bodyPr wrap="none">
            <a:spAutoFit/>
          </a:bodyPr>
          <a:lstStyle/>
          <a:p>
            <a:r>
              <a:rPr lang="en-US" sz="800" dirty="0" smtClean="0">
                <a:hlinkClick r:id="rId5"/>
              </a:rPr>
              <a:t>www.wisegeek.com</a:t>
            </a:r>
            <a:endParaRPr lang="en-US" sz="800" dirty="0"/>
          </a:p>
        </p:txBody>
      </p:sp>
      <p:sp>
        <p:nvSpPr>
          <p:cNvPr id="4" name="TextBox 3"/>
          <p:cNvSpPr txBox="1"/>
          <p:nvPr/>
        </p:nvSpPr>
        <p:spPr>
          <a:xfrm>
            <a:off x="3200400" y="685800"/>
            <a:ext cx="3381256" cy="584775"/>
          </a:xfrm>
          <a:prstGeom prst="rect">
            <a:avLst/>
          </a:prstGeom>
          <a:noFill/>
        </p:spPr>
        <p:txBody>
          <a:bodyPr wrap="square" rtlCol="0">
            <a:spAutoFit/>
          </a:bodyPr>
          <a:lstStyle/>
          <a:p>
            <a:r>
              <a:rPr lang="en-US" sz="3200" dirty="0" smtClean="0"/>
              <a:t>“Lack of attention”</a:t>
            </a:r>
            <a:endParaRPr lang="en-US" sz="3200" dirty="0"/>
          </a:p>
        </p:txBody>
      </p:sp>
      <p:sp>
        <p:nvSpPr>
          <p:cNvPr id="7" name="TextBox 6"/>
          <p:cNvSpPr txBox="1"/>
          <p:nvPr/>
        </p:nvSpPr>
        <p:spPr>
          <a:xfrm>
            <a:off x="6300816" y="1698432"/>
            <a:ext cx="1538228" cy="584775"/>
          </a:xfrm>
          <a:prstGeom prst="rect">
            <a:avLst/>
          </a:prstGeom>
          <a:noFill/>
        </p:spPr>
        <p:txBody>
          <a:bodyPr wrap="square" rtlCol="0">
            <a:spAutoFit/>
          </a:bodyPr>
          <a:lstStyle/>
          <a:p>
            <a:r>
              <a:rPr lang="en-US" sz="3200" dirty="0" smtClean="0"/>
              <a:t>“Lazy”</a:t>
            </a:r>
            <a:endParaRPr lang="en-US" sz="3200" dirty="0"/>
          </a:p>
        </p:txBody>
      </p:sp>
      <p:sp>
        <p:nvSpPr>
          <p:cNvPr id="8" name="TextBox 7"/>
          <p:cNvSpPr txBox="1"/>
          <p:nvPr/>
        </p:nvSpPr>
        <p:spPr>
          <a:xfrm>
            <a:off x="602486" y="3733800"/>
            <a:ext cx="4440942" cy="584775"/>
          </a:xfrm>
          <a:prstGeom prst="rect">
            <a:avLst/>
          </a:prstGeom>
          <a:noFill/>
        </p:spPr>
        <p:txBody>
          <a:bodyPr wrap="square" rtlCol="0">
            <a:spAutoFit/>
          </a:bodyPr>
          <a:lstStyle/>
          <a:p>
            <a:r>
              <a:rPr lang="en-US" sz="3200" dirty="0" smtClean="0"/>
              <a:t>“Incomplete assignments”</a:t>
            </a:r>
            <a:endParaRPr lang="en-US" sz="3200" dirty="0"/>
          </a:p>
        </p:txBody>
      </p:sp>
      <p:sp>
        <p:nvSpPr>
          <p:cNvPr id="9" name="TextBox 8"/>
          <p:cNvSpPr txBox="1"/>
          <p:nvPr/>
        </p:nvSpPr>
        <p:spPr>
          <a:xfrm>
            <a:off x="3490972" y="2521592"/>
            <a:ext cx="3381256" cy="584775"/>
          </a:xfrm>
          <a:prstGeom prst="rect">
            <a:avLst/>
          </a:prstGeom>
          <a:noFill/>
        </p:spPr>
        <p:txBody>
          <a:bodyPr wrap="square" rtlCol="0">
            <a:spAutoFit/>
          </a:bodyPr>
          <a:lstStyle/>
          <a:p>
            <a:r>
              <a:rPr lang="en-US" sz="3200" dirty="0" smtClean="0"/>
              <a:t>“Low standards”</a:t>
            </a:r>
            <a:endParaRPr lang="en-US" sz="3200" dirty="0"/>
          </a:p>
        </p:txBody>
      </p:sp>
      <p:sp>
        <p:nvSpPr>
          <p:cNvPr id="10" name="TextBox 9"/>
          <p:cNvSpPr txBox="1"/>
          <p:nvPr/>
        </p:nvSpPr>
        <p:spPr>
          <a:xfrm>
            <a:off x="1695451" y="5103998"/>
            <a:ext cx="3381256" cy="584775"/>
          </a:xfrm>
          <a:prstGeom prst="rect">
            <a:avLst/>
          </a:prstGeom>
          <a:noFill/>
        </p:spPr>
        <p:txBody>
          <a:bodyPr wrap="square" rtlCol="0">
            <a:spAutoFit/>
          </a:bodyPr>
          <a:lstStyle/>
          <a:p>
            <a:r>
              <a:rPr lang="en-US" sz="3200" dirty="0" smtClean="0"/>
              <a:t>“unmotivated”</a:t>
            </a:r>
            <a:endParaRPr lang="en-US" sz="3200" dirty="0"/>
          </a:p>
        </p:txBody>
      </p:sp>
    </p:spTree>
    <p:extLst>
      <p:ext uri="{BB962C8B-B14F-4D97-AF65-F5344CB8AC3E}">
        <p14:creationId xmlns:p14="http://schemas.microsoft.com/office/powerpoint/2010/main" val="25989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6154"/>
            <a:ext cx="3859496" cy="49633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20" y="756322"/>
            <a:ext cx="3843381" cy="4963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3787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447800"/>
            <a:ext cx="8488679" cy="5142186"/>
          </a:xfrm>
          <a:prstGeom prst="rect">
            <a:avLst/>
          </a:prstGeom>
        </p:spPr>
        <p:txBody>
          <a:bodyPr>
            <a:normAutofit fontScale="85000" lnSpcReduction="20000"/>
          </a:bodyPr>
          <a:lstStyle/>
          <a:p>
            <a:r>
              <a:rPr lang="en-US" dirty="0" smtClean="0"/>
              <a:t>Provides a tiered system for creating activities at all levels of Bloom’s that are rigorous and complex</a:t>
            </a:r>
          </a:p>
          <a:p>
            <a:r>
              <a:rPr lang="en-US" dirty="0" smtClean="0"/>
              <a:t>Moves all students into advanced levels of thinking, while respecting varying needs for academic difficulty</a:t>
            </a:r>
          </a:p>
          <a:p>
            <a:r>
              <a:rPr lang="en-US" dirty="0" smtClean="0"/>
              <a:t>Levels</a:t>
            </a:r>
          </a:p>
          <a:p>
            <a:pPr lvl="1"/>
            <a:r>
              <a:rPr lang="en-US" dirty="0" smtClean="0"/>
              <a:t>Level 1 (Blue): All students</a:t>
            </a:r>
          </a:p>
          <a:p>
            <a:pPr lvl="1"/>
            <a:r>
              <a:rPr lang="en-US" dirty="0" smtClean="0"/>
              <a:t>Level 2 (Pink): Some students</a:t>
            </a:r>
          </a:p>
          <a:p>
            <a:pPr lvl="1"/>
            <a:r>
              <a:rPr lang="en-US" dirty="0" smtClean="0"/>
              <a:t>Level 3 (Green): Advanced Learners</a:t>
            </a:r>
          </a:p>
          <a:p>
            <a:r>
              <a:rPr lang="en-US" dirty="0"/>
              <a:t> </a:t>
            </a:r>
            <a:r>
              <a:rPr lang="en-US" dirty="0" smtClean="0"/>
              <a:t>Could be used…</a:t>
            </a:r>
          </a:p>
          <a:p>
            <a:pPr lvl="1"/>
            <a:r>
              <a:rPr lang="en-US" sz="2600" dirty="0" smtClean="0"/>
              <a:t>Homework provided to all students; small groupings</a:t>
            </a:r>
          </a:p>
          <a:p>
            <a:pPr lvl="1"/>
            <a:r>
              <a:rPr lang="en-US" sz="2600" dirty="0" smtClean="0"/>
              <a:t>Extension Work (the Advanced Options)</a:t>
            </a:r>
          </a:p>
          <a:p>
            <a:pPr lvl="1"/>
            <a:r>
              <a:rPr lang="en-US" sz="2600" dirty="0" smtClean="0"/>
              <a:t>For individuals or small groups</a:t>
            </a:r>
          </a:p>
          <a:p>
            <a:pPr lvl="1"/>
            <a:r>
              <a:rPr lang="en-US" sz="2600" dirty="0" smtClean="0"/>
              <a:t>As a guide for instruction</a:t>
            </a:r>
          </a:p>
          <a:p>
            <a:pPr lvl="1"/>
            <a:r>
              <a:rPr lang="en-US" sz="2600" dirty="0" smtClean="0"/>
              <a:t>Selected activities used during lessons</a:t>
            </a:r>
          </a:p>
          <a:p>
            <a:pPr lvl="1"/>
            <a:r>
              <a:rPr lang="en-US" sz="2600" dirty="0" smtClean="0"/>
              <a:t>As sequential movement</a:t>
            </a:r>
          </a:p>
          <a:p>
            <a:pPr lvl="1"/>
            <a:r>
              <a:rPr lang="en-US" sz="2600" dirty="0" smtClean="0"/>
              <a:t>As an assessment tool for curriculum and instructional purposes</a:t>
            </a:r>
            <a:endParaRPr lang="en-US" sz="2600" dirty="0"/>
          </a:p>
        </p:txBody>
      </p:sp>
      <p:sp>
        <p:nvSpPr>
          <p:cNvPr id="5" name="Title 1"/>
          <p:cNvSpPr txBox="1">
            <a:spLocks/>
          </p:cNvSpPr>
          <p:nvPr/>
        </p:nvSpPr>
        <p:spPr>
          <a:xfrm>
            <a:off x="381000" y="2286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DDM – Digging Deeper Matrix</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23537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6917"/>
            <a:ext cx="8405522"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55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693718" y="6318955"/>
            <a:ext cx="6172200" cy="484909"/>
          </a:xfrm>
          <a:prstGeom prst="rect">
            <a:avLst/>
          </a:prstGeom>
        </p:spPr>
        <p:txBody>
          <a:bodyPr>
            <a:normAutofit/>
          </a:bodyPr>
          <a:lstStyle/>
          <a:p>
            <a:r>
              <a:rPr lang="en-US" dirty="0" smtClean="0"/>
              <a:t>Just </a:t>
            </a:r>
            <a:r>
              <a:rPr lang="en-US" dirty="0"/>
              <a:t>for gifted</a:t>
            </a:r>
            <a:r>
              <a:rPr lang="en-US" dirty="0" smtClean="0"/>
              <a:t>?  It </a:t>
            </a:r>
            <a:r>
              <a:rPr lang="en-US" dirty="0"/>
              <a:t>is beneficial for all students</a:t>
            </a:r>
          </a:p>
          <a:p>
            <a:endParaRPr lang="en-US" dirty="0"/>
          </a:p>
        </p:txBody>
      </p:sp>
      <p:sp>
        <p:nvSpPr>
          <p:cNvPr id="7" name="Title 1"/>
          <p:cNvSpPr txBox="1">
            <a:spLocks/>
          </p:cNvSpPr>
          <p:nvPr/>
        </p:nvSpPr>
        <p:spPr>
          <a:xfrm>
            <a:off x="413999" y="381001"/>
            <a:ext cx="8402363" cy="533400"/>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92500" lnSpcReduction="200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Implementing Extension </a:t>
            </a:r>
            <a:r>
              <a:rPr lang="en-US" sz="3600" spc="50" dirty="0">
                <a:ln w="13335" cmpd="sng">
                  <a:solidFill>
                    <a:schemeClr val="accent1">
                      <a:lumMod val="50000"/>
                    </a:schemeClr>
                  </a:solidFill>
                  <a:prstDash val="solid"/>
                </a:ln>
                <a:solidFill>
                  <a:schemeClr val="bg1"/>
                </a:solidFill>
                <a:cs typeface="+mj-cs"/>
              </a:rPr>
              <a:t>Activities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08" y="970235"/>
            <a:ext cx="4017224" cy="542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18" y="970235"/>
            <a:ext cx="4062494" cy="542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587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1578" y="1524000"/>
            <a:ext cx="8268101" cy="5105400"/>
          </a:xfrm>
          <a:prstGeom prst="rect">
            <a:avLst/>
          </a:prstGeom>
        </p:spPr>
        <p:txBody>
          <a:bodyPr>
            <a:normAutofit/>
          </a:bodyPr>
          <a:lstStyle/>
          <a:p>
            <a:r>
              <a:rPr lang="en-US" dirty="0" smtClean="0"/>
              <a:t>You don’t – Most of the Time</a:t>
            </a:r>
          </a:p>
          <a:p>
            <a:r>
              <a:rPr lang="en-US" dirty="0" smtClean="0"/>
              <a:t>Grades entered are the ones that document student mastery</a:t>
            </a:r>
          </a:p>
          <a:p>
            <a:pPr lvl="3"/>
            <a:r>
              <a:rPr lang="en-US" dirty="0" smtClean="0"/>
              <a:t>Add comments to the gradebook about extension work</a:t>
            </a:r>
          </a:p>
          <a:p>
            <a:pPr lvl="3"/>
            <a:r>
              <a:rPr lang="en-US" dirty="0" smtClean="0"/>
              <a:t>Monitor all curriculum modifications on the Compacting Form</a:t>
            </a:r>
          </a:p>
          <a:p>
            <a:r>
              <a:rPr lang="en-US" dirty="0" smtClean="0"/>
              <a:t>Compacting Form</a:t>
            </a:r>
          </a:p>
          <a:p>
            <a:pPr lvl="3"/>
            <a:r>
              <a:rPr lang="en-US" dirty="0" smtClean="0"/>
              <a:t>Created by Joseph </a:t>
            </a:r>
            <a:r>
              <a:rPr lang="en-US" dirty="0" err="1" smtClean="0"/>
              <a:t>Renzulli</a:t>
            </a:r>
            <a:r>
              <a:rPr lang="en-US" dirty="0" smtClean="0"/>
              <a:t> and Linda Smith</a:t>
            </a:r>
          </a:p>
          <a:p>
            <a:pPr lvl="3"/>
            <a:r>
              <a:rPr lang="en-US" dirty="0" smtClean="0"/>
              <a:t>Use a separate one for each student</a:t>
            </a:r>
          </a:p>
          <a:p>
            <a:pPr lvl="3"/>
            <a:r>
              <a:rPr lang="en-US" dirty="0" smtClean="0"/>
              <a:t>Store them in a specific place</a:t>
            </a:r>
          </a:p>
          <a:p>
            <a:pPr lvl="5"/>
            <a:r>
              <a:rPr lang="en-US" dirty="0" smtClean="0"/>
              <a:t>I keep them in electronic folders</a:t>
            </a:r>
            <a:endParaRPr lang="en-US" dirty="0"/>
          </a:p>
        </p:txBody>
      </p:sp>
      <p:sp>
        <p:nvSpPr>
          <p:cNvPr id="6" name="Title 1"/>
          <p:cNvSpPr txBox="1">
            <a:spLocks/>
          </p:cNvSpPr>
          <p:nvPr/>
        </p:nvSpPr>
        <p:spPr>
          <a:xfrm>
            <a:off x="381000"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Grading Extension Work</a:t>
            </a:r>
            <a:endParaRPr lang="en-US" sz="3600" spc="50" dirty="0">
              <a:ln w="13335" cmpd="sng">
                <a:solidFill>
                  <a:schemeClr val="accent1">
                    <a:lumMod val="50000"/>
                  </a:schemeClr>
                </a:solidFill>
                <a:prstDash val="solid"/>
              </a:ln>
              <a:solidFill>
                <a:schemeClr val="bg1"/>
              </a:solidFill>
              <a:cs typeface="+mj-cs"/>
            </a:endParaRPr>
          </a:p>
        </p:txBody>
      </p:sp>
    </p:spTree>
    <p:extLst>
      <p:ext uri="{BB962C8B-B14F-4D97-AF65-F5344CB8AC3E}">
        <p14:creationId xmlns:p14="http://schemas.microsoft.com/office/powerpoint/2010/main" val="423103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Activity: What type are you?</a:t>
            </a:r>
            <a:endParaRPr lang="en-US" dirty="0"/>
          </a:p>
        </p:txBody>
      </p:sp>
      <p:sp>
        <p:nvSpPr>
          <p:cNvPr id="3" name="Content Placeholder 2"/>
          <p:cNvSpPr>
            <a:spLocks noGrp="1"/>
          </p:cNvSpPr>
          <p:nvPr>
            <p:ph idx="1"/>
          </p:nvPr>
        </p:nvSpPr>
        <p:spPr/>
        <p:txBody>
          <a:bodyPr>
            <a:normAutofit/>
          </a:bodyPr>
          <a:lstStyle/>
          <a:p>
            <a:r>
              <a:rPr lang="en-US" sz="3200" dirty="0" smtClean="0"/>
              <a:t>For your underachiever</a:t>
            </a:r>
          </a:p>
          <a:p>
            <a:pPr lvl="1"/>
            <a:r>
              <a:rPr lang="en-US" sz="2800" dirty="0" smtClean="0"/>
              <a:t>What would you do to motivate them to achieve?</a:t>
            </a:r>
          </a:p>
          <a:p>
            <a:pPr marL="0" indent="0">
              <a:buNone/>
            </a:pPr>
            <a:endParaRPr lang="en-US" sz="3200" dirty="0"/>
          </a:p>
        </p:txBody>
      </p:sp>
    </p:spTree>
    <p:extLst>
      <p:ext uri="{BB962C8B-B14F-4D97-AF65-F5344CB8AC3E}">
        <p14:creationId xmlns:p14="http://schemas.microsoft.com/office/powerpoint/2010/main" val="740914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57" y="485775"/>
            <a:ext cx="7829550"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372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Birdsall</a:t>
            </a:r>
            <a:r>
              <a:rPr lang="en-US" dirty="0"/>
              <a:t>, Peter, and Lou Correa. "Gifted Underachievers." </a:t>
            </a:r>
            <a:r>
              <a:rPr lang="en-US" i="1" dirty="0"/>
              <a:t>Leadership</a:t>
            </a:r>
            <a:r>
              <a:rPr lang="en-US" dirty="0"/>
              <a:t> 36th ser. Mar/Apr.4 (2007): 21-23</a:t>
            </a:r>
            <a:r>
              <a:rPr lang="en-US" dirty="0" smtClean="0"/>
              <a:t>.</a:t>
            </a:r>
          </a:p>
          <a:p>
            <a:r>
              <a:rPr lang="en-US" dirty="0" err="1"/>
              <a:t>Eide</a:t>
            </a:r>
            <a:r>
              <a:rPr lang="en-US" dirty="0"/>
              <a:t>, Brock, and </a:t>
            </a:r>
            <a:r>
              <a:rPr lang="en-US" dirty="0" err="1"/>
              <a:t>Fernette</a:t>
            </a:r>
            <a:r>
              <a:rPr lang="en-US" dirty="0"/>
              <a:t> </a:t>
            </a:r>
            <a:r>
              <a:rPr lang="en-US" dirty="0" err="1"/>
              <a:t>Eide</a:t>
            </a:r>
            <a:r>
              <a:rPr lang="en-US" dirty="0"/>
              <a:t>. "Brains on Fire: The </a:t>
            </a:r>
            <a:r>
              <a:rPr lang="en-US" dirty="0" err="1"/>
              <a:t>Multinodality</a:t>
            </a:r>
            <a:r>
              <a:rPr lang="en-US" dirty="0"/>
              <a:t> of Gifted Thinkers." </a:t>
            </a:r>
            <a:r>
              <a:rPr lang="en-US" i="1" dirty="0"/>
              <a:t>New Horizons for Learning</a:t>
            </a:r>
            <a:r>
              <a:rPr lang="en-US" dirty="0"/>
              <a:t>. Johns Hopkins School of Education, Dec. 2004. Web. 11 Oct. 2014. &lt;http%3A%2F%2Feducation.jhu.edu%2FPD%2Fnewhorizons%2FNeurosciences%2Farticles%2FBrains%2520on%2520Fire%2F&gt;.</a:t>
            </a:r>
            <a:endParaRPr lang="en-US" dirty="0" smtClean="0"/>
          </a:p>
          <a:p>
            <a:r>
              <a:rPr lang="en-US" dirty="0" err="1" smtClean="0"/>
              <a:t>Hishinuma</a:t>
            </a:r>
            <a:r>
              <a:rPr lang="en-US" dirty="0" smtClean="0"/>
              <a:t>, Earl S. “Motivating the Gifted Underachiever: Implementing Reward Menus and Behavioral Contracts within an Integrated Approach.” </a:t>
            </a:r>
            <a:r>
              <a:rPr lang="en-US" i="1" dirty="0" smtClean="0"/>
              <a:t>Gifted Child Today</a:t>
            </a:r>
            <a:r>
              <a:rPr lang="en-US" dirty="0" smtClean="0"/>
              <a:t>. July/August (1996): 30-48.</a:t>
            </a:r>
          </a:p>
          <a:p>
            <a:r>
              <a:rPr lang="en-US" dirty="0" smtClean="0"/>
              <a:t>Hoover-Schultz</a:t>
            </a:r>
            <a:r>
              <a:rPr lang="en-US" dirty="0"/>
              <a:t>, Barbara. "Gifted Underachievement: Oxymoron or Educational Enigma." </a:t>
            </a:r>
            <a:r>
              <a:rPr lang="en-US" i="1" dirty="0"/>
              <a:t>Gifted Child </a:t>
            </a:r>
            <a:r>
              <a:rPr lang="en-US" i="1" dirty="0" smtClean="0"/>
              <a:t>Today</a:t>
            </a:r>
            <a:r>
              <a:rPr lang="en-US" dirty="0" smtClean="0"/>
              <a:t>. </a:t>
            </a:r>
            <a:r>
              <a:rPr lang="en-US" dirty="0"/>
              <a:t>28.Spring (2005): 46-49</a:t>
            </a:r>
            <a:r>
              <a:rPr lang="en-US" dirty="0" smtClean="0"/>
              <a:t>.</a:t>
            </a:r>
          </a:p>
          <a:p>
            <a:r>
              <a:rPr lang="en-US" dirty="0"/>
              <a:t>Whitney, Carol Strip, and Gretchen Hirsch. </a:t>
            </a:r>
            <a:r>
              <a:rPr lang="en-US" i="1" dirty="0"/>
              <a:t>Helping Gifted Children Soar: A Practical Guide for Parents and Teachers</a:t>
            </a:r>
            <a:r>
              <a:rPr lang="en-US" dirty="0"/>
              <a:t>. Scottsdale, AZ: Gifted Psychology, 2000. Print.</a:t>
            </a:r>
            <a:endParaRPr lang="en-US" dirty="0" smtClean="0"/>
          </a:p>
          <a:p>
            <a:r>
              <a:rPr lang="en-US" dirty="0" smtClean="0"/>
              <a:t>Willis, Judy. “Challenging Gifted Middle School Students.” </a:t>
            </a:r>
            <a:r>
              <a:rPr lang="en-US" i="1" dirty="0" smtClean="0"/>
              <a:t>Principal Leadership </a:t>
            </a:r>
            <a:r>
              <a:rPr lang="en-US" dirty="0" smtClean="0"/>
              <a:t>8</a:t>
            </a:r>
            <a:r>
              <a:rPr lang="en-US" baseline="30000" dirty="0" smtClean="0"/>
              <a:t>th</a:t>
            </a:r>
            <a:r>
              <a:rPr lang="en-US" dirty="0" smtClean="0"/>
              <a:t> ser. Dec. 4 (2007):  38-42.</a:t>
            </a:r>
          </a:p>
          <a:p>
            <a:endParaRPr lang="en-US" dirty="0"/>
          </a:p>
        </p:txBody>
      </p:sp>
    </p:spTree>
    <p:extLst>
      <p:ext uri="{BB962C8B-B14F-4D97-AF65-F5344CB8AC3E}">
        <p14:creationId xmlns:p14="http://schemas.microsoft.com/office/powerpoint/2010/main" val="274256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799"/>
            <a:ext cx="3657600" cy="621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19600" y="914400"/>
            <a:ext cx="4114800" cy="4832092"/>
          </a:xfrm>
          <a:prstGeom prst="rect">
            <a:avLst/>
          </a:prstGeom>
          <a:noFill/>
        </p:spPr>
        <p:txBody>
          <a:bodyPr wrap="square" rtlCol="0">
            <a:spAutoFit/>
          </a:bodyPr>
          <a:lstStyle/>
          <a:p>
            <a:r>
              <a:rPr lang="en-US" sz="2800" dirty="0" smtClean="0"/>
              <a:t>“Underachievers sit in virtually every classroom and live in many families.  They waste educational resources, try the patience of even the best teachers, manipulate their families toward chaos, and destroy their own confidence and sense of personal control.” (</a:t>
            </a:r>
            <a:r>
              <a:rPr lang="en-US" sz="2800" dirty="0" err="1" smtClean="0"/>
              <a:t>Rimm</a:t>
            </a:r>
            <a:r>
              <a:rPr lang="en-US" sz="2800" dirty="0" smtClean="0"/>
              <a:t>)</a:t>
            </a:r>
            <a:endParaRPr lang="en-US" sz="2800" dirty="0"/>
          </a:p>
        </p:txBody>
      </p:sp>
    </p:spTree>
    <p:extLst>
      <p:ext uri="{BB962C8B-B14F-4D97-AF65-F5344CB8AC3E}">
        <p14:creationId xmlns:p14="http://schemas.microsoft.com/office/powerpoint/2010/main" val="546876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NO genetic, neurological or biological explanation for inadequate school performance by </a:t>
            </a:r>
            <a:r>
              <a:rPr lang="en-US" u="sng" dirty="0" smtClean="0">
                <a:solidFill>
                  <a:srgbClr val="F2F2F2"/>
                </a:solidFill>
              </a:rPr>
              <a:t>all </a:t>
            </a:r>
            <a:r>
              <a:rPr lang="en-US" u="sng" dirty="0" smtClean="0">
                <a:solidFill>
                  <a:schemeClr val="tx1">
                    <a:lumMod val="95000"/>
                  </a:schemeClr>
                </a:solidFill>
              </a:rPr>
              <a:t>capable children</a:t>
            </a:r>
          </a:p>
          <a:p>
            <a:r>
              <a:rPr lang="en-US" dirty="0" smtClean="0"/>
              <a:t>Includes all students who do not have a documented need for accommodations or modifications</a:t>
            </a:r>
          </a:p>
          <a:p>
            <a:r>
              <a:rPr lang="en-US" dirty="0" smtClean="0"/>
              <a:t>NOT one particular cause</a:t>
            </a:r>
          </a:p>
          <a:p>
            <a:r>
              <a:rPr lang="en-US" dirty="0" smtClean="0"/>
              <a:t>These children have </a:t>
            </a:r>
            <a:r>
              <a:rPr lang="en-US" b="1" i="1" u="sng" dirty="0" smtClean="0"/>
              <a:t>learned</a:t>
            </a:r>
            <a:r>
              <a:rPr lang="en-US" dirty="0" smtClean="0"/>
              <a:t> to underachieve</a:t>
            </a:r>
          </a:p>
          <a:p>
            <a:r>
              <a:rPr lang="en-US" dirty="0" smtClean="0"/>
              <a:t>Underachievers…</a:t>
            </a:r>
          </a:p>
          <a:p>
            <a:pPr lvl="1"/>
            <a:r>
              <a:rPr lang="en-US" dirty="0" smtClean="0"/>
              <a:t>Usually begin as bright and verbal preschoolers</a:t>
            </a:r>
          </a:p>
          <a:p>
            <a:pPr lvl="1"/>
            <a:r>
              <a:rPr lang="en-US" dirty="0" smtClean="0"/>
              <a:t>Have an either gradual or dramatic change in their enthusiasm for learning</a:t>
            </a:r>
          </a:p>
          <a:p>
            <a:pPr lvl="1"/>
            <a:r>
              <a:rPr lang="en-US" dirty="0" smtClean="0"/>
              <a:t>Have percentile scores that decline steadily as they enter underachievement mode</a:t>
            </a:r>
          </a:p>
          <a:p>
            <a:pPr lvl="1"/>
            <a:endParaRPr lang="en-US" dirty="0" smtClean="0"/>
          </a:p>
        </p:txBody>
      </p:sp>
      <p:sp>
        <p:nvSpPr>
          <p:cNvPr id="4" name="Title 1"/>
          <p:cNvSpPr txBox="1">
            <a:spLocks/>
          </p:cNvSpPr>
          <p:nvPr/>
        </p:nvSpPr>
        <p:spPr>
          <a:xfrm>
            <a:off x="396077"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a:ln w="13335" cmpd="sng">
                  <a:solidFill>
                    <a:schemeClr val="accent1">
                      <a:lumMod val="50000"/>
                    </a:schemeClr>
                  </a:solidFill>
                  <a:prstDash val="solid"/>
                </a:ln>
                <a:solidFill>
                  <a:schemeClr val="bg1"/>
                </a:solidFill>
                <a:cs typeface="+mj-cs"/>
              </a:rPr>
              <a:t>Underachievement Syndrome</a:t>
            </a:r>
            <a:br>
              <a:rPr lang="en-US" sz="3600" spc="50" dirty="0">
                <a:ln w="13335" cmpd="sng">
                  <a:solidFill>
                    <a:schemeClr val="accent1">
                      <a:lumMod val="50000"/>
                    </a:schemeClr>
                  </a:solidFill>
                  <a:prstDash val="solid"/>
                </a:ln>
                <a:solidFill>
                  <a:schemeClr val="bg1"/>
                </a:solidFill>
                <a:cs typeface="+mj-cs"/>
              </a:rPr>
            </a:br>
            <a:r>
              <a:rPr lang="en-US" sz="1800" spc="50" dirty="0" err="1">
                <a:ln w="13335" cmpd="sng">
                  <a:solidFill>
                    <a:schemeClr val="accent1">
                      <a:lumMod val="50000"/>
                    </a:schemeClr>
                  </a:solidFill>
                  <a:prstDash val="solid"/>
                </a:ln>
                <a:solidFill>
                  <a:schemeClr val="bg1"/>
                </a:solidFill>
                <a:cs typeface="+mj-cs"/>
              </a:rPr>
              <a:t>Rimm</a:t>
            </a:r>
            <a:r>
              <a:rPr lang="en-US" sz="1800" spc="50" dirty="0">
                <a:ln w="13335" cmpd="sng">
                  <a:solidFill>
                    <a:schemeClr val="accent1">
                      <a:lumMod val="50000"/>
                    </a:schemeClr>
                  </a:solidFill>
                  <a:prstDash val="solid"/>
                </a:ln>
                <a:solidFill>
                  <a:schemeClr val="bg1"/>
                </a:solidFill>
                <a:cs typeface="+mj-cs"/>
              </a:rPr>
              <a:t>, 2008</a:t>
            </a:r>
          </a:p>
        </p:txBody>
      </p:sp>
    </p:spTree>
    <p:extLst>
      <p:ext uri="{BB962C8B-B14F-4D97-AF65-F5344CB8AC3E}">
        <p14:creationId xmlns:p14="http://schemas.microsoft.com/office/powerpoint/2010/main" val="287670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90" y="1600200"/>
            <a:ext cx="4127768" cy="4800600"/>
          </a:xfrm>
          <a:ln>
            <a:solidFill>
              <a:schemeClr val="tx1">
                <a:lumMod val="85000"/>
              </a:schemeClr>
            </a:solidFill>
          </a:ln>
        </p:spPr>
        <p:txBody>
          <a:bodyPr>
            <a:normAutofit/>
          </a:bodyPr>
          <a:lstStyle/>
          <a:p>
            <a:r>
              <a:rPr lang="en-US" dirty="0" smtClean="0"/>
              <a:t>Disorganized</a:t>
            </a:r>
          </a:p>
          <a:p>
            <a:r>
              <a:rPr lang="en-US" dirty="0" smtClean="0"/>
              <a:t>Dawdle</a:t>
            </a:r>
          </a:p>
          <a:p>
            <a:r>
              <a:rPr lang="en-US" u="sng" dirty="0" smtClean="0">
                <a:solidFill>
                  <a:srgbClr val="F2F2F2"/>
                </a:solidFill>
              </a:rPr>
              <a:t>Forget homework</a:t>
            </a:r>
          </a:p>
          <a:p>
            <a:r>
              <a:rPr lang="en-US" dirty="0" smtClean="0"/>
              <a:t>Lose assignments or books</a:t>
            </a:r>
          </a:p>
          <a:p>
            <a:r>
              <a:rPr lang="en-US" dirty="0" smtClean="0"/>
              <a:t>Day dream or talk to much to others</a:t>
            </a:r>
          </a:p>
          <a:p>
            <a:r>
              <a:rPr lang="en-US" u="sng" dirty="0" err="1" smtClean="0">
                <a:solidFill>
                  <a:srgbClr val="F2F2F2"/>
                </a:solidFill>
              </a:rPr>
              <a:t>Doesn</a:t>
            </a:r>
            <a:r>
              <a:rPr lang="fr-FR" u="sng" dirty="0" smtClean="0">
                <a:solidFill>
                  <a:srgbClr val="F2F2F2"/>
                </a:solidFill>
              </a:rPr>
              <a:t>’</a:t>
            </a:r>
            <a:r>
              <a:rPr lang="en-US" u="sng" dirty="0" smtClean="0">
                <a:solidFill>
                  <a:srgbClr val="F2F2F2"/>
                </a:solidFill>
              </a:rPr>
              <a:t>t listen</a:t>
            </a:r>
          </a:p>
          <a:p>
            <a:r>
              <a:rPr lang="en-US" u="sng" dirty="0" smtClean="0">
                <a:solidFill>
                  <a:srgbClr val="F2F2F2"/>
                </a:solidFill>
              </a:rPr>
              <a:t>Considers themselves to have studied after one look at the material</a:t>
            </a:r>
          </a:p>
          <a:p>
            <a:pPr lvl="1"/>
            <a:endParaRPr lang="en-US" dirty="0" smtClean="0"/>
          </a:p>
        </p:txBody>
      </p:sp>
      <p:sp>
        <p:nvSpPr>
          <p:cNvPr id="4" name="Title 1"/>
          <p:cNvSpPr txBox="1">
            <a:spLocks/>
          </p:cNvSpPr>
          <p:nvPr/>
        </p:nvSpPr>
        <p:spPr>
          <a:xfrm>
            <a:off x="383787"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77500" lnSpcReduction="200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Characteristics of Kids with Underachievement Syndrome</a:t>
            </a:r>
          </a:p>
          <a:p>
            <a:pPr algn="ctr"/>
            <a:r>
              <a:rPr lang="en-US" sz="2300" spc="50" dirty="0" err="1" smtClean="0">
                <a:ln w="13335" cmpd="sng">
                  <a:solidFill>
                    <a:schemeClr val="accent1">
                      <a:lumMod val="50000"/>
                    </a:schemeClr>
                  </a:solidFill>
                  <a:prstDash val="solid"/>
                </a:ln>
                <a:solidFill>
                  <a:schemeClr val="bg1"/>
                </a:solidFill>
                <a:cs typeface="+mj-cs"/>
              </a:rPr>
              <a:t>Rimm</a:t>
            </a:r>
            <a:r>
              <a:rPr lang="en-US" sz="2300" spc="50" dirty="0" smtClean="0">
                <a:ln w="13335" cmpd="sng">
                  <a:solidFill>
                    <a:schemeClr val="accent1">
                      <a:lumMod val="50000"/>
                    </a:schemeClr>
                  </a:solidFill>
                  <a:prstDash val="solid"/>
                </a:ln>
                <a:solidFill>
                  <a:schemeClr val="bg1"/>
                </a:solidFill>
                <a:cs typeface="+mj-cs"/>
              </a:rPr>
              <a:t>, 2008</a:t>
            </a:r>
            <a:endParaRPr lang="en-US" sz="1300" spc="50" dirty="0">
              <a:ln w="13335" cmpd="sng">
                <a:solidFill>
                  <a:schemeClr val="accent1">
                    <a:lumMod val="50000"/>
                  </a:schemeClr>
                </a:solidFill>
                <a:prstDash val="solid"/>
              </a:ln>
              <a:solidFill>
                <a:schemeClr val="bg1"/>
              </a:solidFill>
              <a:cs typeface="+mj-cs"/>
            </a:endParaRPr>
          </a:p>
        </p:txBody>
      </p:sp>
      <p:sp>
        <p:nvSpPr>
          <p:cNvPr id="5" name="Content Placeholder 2"/>
          <p:cNvSpPr txBox="1">
            <a:spLocks/>
          </p:cNvSpPr>
          <p:nvPr/>
        </p:nvSpPr>
        <p:spPr>
          <a:xfrm>
            <a:off x="4737368" y="1600200"/>
            <a:ext cx="4127768" cy="4800600"/>
          </a:xfrm>
          <a:prstGeom prst="rect">
            <a:avLst/>
          </a:prstGeom>
          <a:ln>
            <a:solidFill>
              <a:schemeClr val="tx1">
                <a:lumMod val="85000"/>
              </a:schemeClr>
            </a:solid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dirty="0" smtClean="0"/>
              <a:t>Slow and perfectionistic</a:t>
            </a:r>
          </a:p>
          <a:p>
            <a:pPr lvl="1"/>
            <a:r>
              <a:rPr lang="en-US" dirty="0" smtClean="0"/>
              <a:t>“If I finish the work, it will be wrong anyways.”</a:t>
            </a:r>
          </a:p>
          <a:p>
            <a:r>
              <a:rPr lang="en-US" u="sng" dirty="0" smtClean="0">
                <a:solidFill>
                  <a:srgbClr val="F2F2F2"/>
                </a:solidFill>
              </a:rPr>
              <a:t>Careless errors</a:t>
            </a:r>
          </a:p>
          <a:p>
            <a:r>
              <a:rPr lang="en-US" dirty="0" smtClean="0"/>
              <a:t>Lonely and withdrawn</a:t>
            </a:r>
          </a:p>
          <a:p>
            <a:r>
              <a:rPr lang="en-US" dirty="0" smtClean="0"/>
              <a:t>Cry, whine and complain</a:t>
            </a:r>
          </a:p>
          <a:p>
            <a:r>
              <a:rPr lang="en-US" dirty="0" smtClean="0"/>
              <a:t>Bossy; lose tempers easily</a:t>
            </a:r>
          </a:p>
          <a:p>
            <a:r>
              <a:rPr lang="en-US" u="sng" dirty="0" smtClean="0">
                <a:solidFill>
                  <a:srgbClr val="F2F2F2"/>
                </a:solidFill>
              </a:rPr>
              <a:t>Describe school as boring or irrelevant</a:t>
            </a:r>
          </a:p>
          <a:p>
            <a:pPr lvl="1"/>
            <a:endParaRPr lang="en-US" dirty="0" smtClean="0"/>
          </a:p>
        </p:txBody>
      </p:sp>
    </p:spTree>
    <p:extLst>
      <p:ext uri="{BB962C8B-B14F-4D97-AF65-F5344CB8AC3E}">
        <p14:creationId xmlns:p14="http://schemas.microsoft.com/office/powerpoint/2010/main" val="3034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90" y="1600200"/>
            <a:ext cx="4127768" cy="4800600"/>
          </a:xfrm>
          <a:ln>
            <a:solidFill>
              <a:schemeClr val="tx1">
                <a:lumMod val="85000"/>
              </a:schemeClr>
            </a:solidFill>
          </a:ln>
        </p:spPr>
        <p:txBody>
          <a:bodyPr>
            <a:normAutofit fontScale="92500"/>
          </a:bodyPr>
          <a:lstStyle/>
          <a:p>
            <a:r>
              <a:rPr lang="en-US" dirty="0" smtClean="0"/>
              <a:t>Creative underachievers may have many unusual ideas, but never bring them to fruition</a:t>
            </a:r>
          </a:p>
          <a:p>
            <a:r>
              <a:rPr lang="en-US" dirty="0" smtClean="0"/>
              <a:t>Hyper focused on one project</a:t>
            </a:r>
          </a:p>
          <a:p>
            <a:r>
              <a:rPr lang="en-US" u="sng" dirty="0" smtClean="0">
                <a:solidFill>
                  <a:srgbClr val="F2F2F2"/>
                </a:solidFill>
              </a:rPr>
              <a:t>Some never read; others escape life by reading all the time</a:t>
            </a:r>
          </a:p>
          <a:p>
            <a:r>
              <a:rPr lang="en-US" dirty="0" smtClean="0"/>
              <a:t>Don’t believe they can achieve their goals</a:t>
            </a:r>
          </a:p>
          <a:p>
            <a:r>
              <a:rPr lang="en-US" dirty="0" smtClean="0"/>
              <a:t>They don’t understand what “work” actually means</a:t>
            </a:r>
          </a:p>
          <a:p>
            <a:r>
              <a:rPr lang="en-US" u="sng" dirty="0" smtClean="0">
                <a:solidFill>
                  <a:srgbClr val="F2F2F2"/>
                </a:solidFill>
              </a:rPr>
              <a:t>They deny themselves the opportunity to build confidence</a:t>
            </a:r>
          </a:p>
          <a:p>
            <a:endParaRPr lang="en-US" dirty="0" smtClean="0"/>
          </a:p>
          <a:p>
            <a:pPr lvl="1"/>
            <a:endParaRPr lang="en-US" dirty="0" smtClean="0"/>
          </a:p>
        </p:txBody>
      </p:sp>
      <p:sp>
        <p:nvSpPr>
          <p:cNvPr id="4" name="Title 1"/>
          <p:cNvSpPr txBox="1">
            <a:spLocks/>
          </p:cNvSpPr>
          <p:nvPr/>
        </p:nvSpPr>
        <p:spPr>
          <a:xfrm>
            <a:off x="383787"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fontScale="77500" lnSpcReduction="20000"/>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Characteristics of Kids with Underachievement Syndrome</a:t>
            </a:r>
          </a:p>
          <a:p>
            <a:pPr algn="ctr"/>
            <a:r>
              <a:rPr lang="en-US" sz="2300" spc="50" dirty="0" err="1" smtClean="0">
                <a:ln w="13335" cmpd="sng">
                  <a:solidFill>
                    <a:schemeClr val="accent1">
                      <a:lumMod val="50000"/>
                    </a:schemeClr>
                  </a:solidFill>
                  <a:prstDash val="solid"/>
                </a:ln>
                <a:solidFill>
                  <a:schemeClr val="bg1"/>
                </a:solidFill>
                <a:cs typeface="+mj-cs"/>
              </a:rPr>
              <a:t>Rimm</a:t>
            </a:r>
            <a:r>
              <a:rPr lang="en-US" sz="2300" spc="50" dirty="0" smtClean="0">
                <a:ln w="13335" cmpd="sng">
                  <a:solidFill>
                    <a:schemeClr val="accent1">
                      <a:lumMod val="50000"/>
                    </a:schemeClr>
                  </a:solidFill>
                  <a:prstDash val="solid"/>
                </a:ln>
                <a:solidFill>
                  <a:schemeClr val="bg1"/>
                </a:solidFill>
                <a:cs typeface="+mj-cs"/>
              </a:rPr>
              <a:t>, 2008</a:t>
            </a:r>
            <a:endParaRPr lang="en-US" sz="1300" spc="50" dirty="0">
              <a:ln w="13335" cmpd="sng">
                <a:solidFill>
                  <a:schemeClr val="accent1">
                    <a:lumMod val="50000"/>
                  </a:schemeClr>
                </a:solidFill>
                <a:prstDash val="solid"/>
              </a:ln>
              <a:solidFill>
                <a:schemeClr val="bg1"/>
              </a:solidFill>
              <a:cs typeface="+mj-cs"/>
            </a:endParaRPr>
          </a:p>
        </p:txBody>
      </p:sp>
      <p:sp>
        <p:nvSpPr>
          <p:cNvPr id="7" name="Content Placeholder 2"/>
          <p:cNvSpPr txBox="1">
            <a:spLocks/>
          </p:cNvSpPr>
          <p:nvPr/>
        </p:nvSpPr>
        <p:spPr>
          <a:xfrm>
            <a:off x="4658382" y="1600200"/>
            <a:ext cx="4127768" cy="4800600"/>
          </a:xfrm>
          <a:prstGeom prst="rect">
            <a:avLst/>
          </a:prstGeom>
          <a:ln>
            <a:solidFill>
              <a:schemeClr val="tx1">
                <a:lumMod val="85000"/>
              </a:schemeClr>
            </a:solidFill>
          </a:ln>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dirty="0" smtClean="0"/>
              <a:t>ALL IN COMMON: Unconsciously manipulative</a:t>
            </a:r>
          </a:p>
          <a:p>
            <a:pPr lvl="1"/>
            <a:r>
              <a:rPr lang="en-US" dirty="0" smtClean="0"/>
              <a:t>Parent against parent</a:t>
            </a:r>
          </a:p>
          <a:p>
            <a:pPr lvl="1"/>
            <a:r>
              <a:rPr lang="en-US" dirty="0" smtClean="0"/>
              <a:t>Teacher against parent</a:t>
            </a:r>
          </a:p>
          <a:p>
            <a:pPr lvl="1"/>
            <a:r>
              <a:rPr lang="en-US" dirty="0" smtClean="0"/>
              <a:t>Parent against teacher</a:t>
            </a:r>
          </a:p>
          <a:p>
            <a:pPr lvl="1"/>
            <a:r>
              <a:rPr lang="en-US" dirty="0" smtClean="0"/>
              <a:t>Friend against friend</a:t>
            </a:r>
          </a:p>
          <a:p>
            <a:endParaRPr lang="en-US" dirty="0" smtClean="0"/>
          </a:p>
          <a:p>
            <a:pPr lvl="1"/>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716" y="4114800"/>
            <a:ext cx="2705100" cy="19768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92739" y="6091604"/>
            <a:ext cx="1459054" cy="253916"/>
          </a:xfrm>
          <a:prstGeom prst="rect">
            <a:avLst/>
          </a:prstGeom>
        </p:spPr>
        <p:txBody>
          <a:bodyPr wrap="none">
            <a:spAutoFit/>
          </a:bodyPr>
          <a:lstStyle/>
          <a:p>
            <a:r>
              <a:rPr lang="en-US" sz="1000" dirty="0">
                <a:hlinkClick r:id="rId3"/>
              </a:rPr>
              <a:t>www.rollingsmiddle.com</a:t>
            </a:r>
            <a:endParaRPr lang="en-US" sz="1000" dirty="0"/>
          </a:p>
        </p:txBody>
      </p:sp>
    </p:spTree>
    <p:extLst>
      <p:ext uri="{BB962C8B-B14F-4D97-AF65-F5344CB8AC3E}">
        <p14:creationId xmlns:p14="http://schemas.microsoft.com/office/powerpoint/2010/main" val="42901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90" y="1600200"/>
            <a:ext cx="8431860" cy="4800600"/>
          </a:xfrm>
          <a:ln>
            <a:solidFill>
              <a:schemeClr val="tx1">
                <a:lumMod val="85000"/>
              </a:schemeClr>
            </a:solidFill>
          </a:ln>
        </p:spPr>
        <p:txBody>
          <a:bodyPr>
            <a:normAutofit/>
          </a:bodyPr>
          <a:lstStyle/>
          <a:p>
            <a:r>
              <a:rPr lang="en-US" dirty="0" smtClean="0"/>
              <a:t>“I get poor grades because I have horrible teachers!”</a:t>
            </a:r>
          </a:p>
          <a:p>
            <a:r>
              <a:rPr lang="en-US" dirty="0" smtClean="0"/>
              <a:t>“Who wants to be a geek anyways.”</a:t>
            </a:r>
          </a:p>
          <a:p>
            <a:r>
              <a:rPr lang="en-US" dirty="0" smtClean="0"/>
              <a:t>“The test scores must be wrong; I’m not that smart.”</a:t>
            </a:r>
          </a:p>
          <a:p>
            <a:r>
              <a:rPr lang="en-US" dirty="0" smtClean="0"/>
              <a:t>“I’d rather not do it at all than do it less than perfectly.”</a:t>
            </a:r>
          </a:p>
          <a:p>
            <a:r>
              <a:rPr lang="en-US" dirty="0" smtClean="0"/>
              <a:t>“If my mother would only let me work on the computer for as long as I wanted, I could eventually earn a six-figure salary.”</a:t>
            </a:r>
          </a:p>
          <a:p>
            <a:endParaRPr lang="en-US" dirty="0" smtClean="0"/>
          </a:p>
          <a:p>
            <a:pPr lvl="1"/>
            <a:endParaRPr lang="en-US" dirty="0" smtClean="0"/>
          </a:p>
        </p:txBody>
      </p:sp>
      <p:sp>
        <p:nvSpPr>
          <p:cNvPr id="4" name="Title 1"/>
          <p:cNvSpPr txBox="1">
            <a:spLocks/>
          </p:cNvSpPr>
          <p:nvPr/>
        </p:nvSpPr>
        <p:spPr>
          <a:xfrm>
            <a:off x="383787" y="381000"/>
            <a:ext cx="8402363" cy="1066801"/>
          </a:xfrm>
          <a:prstGeom prst="rect">
            <a:avLst/>
          </a:prstGeom>
          <a:solidFill>
            <a:schemeClr val="bg2">
              <a:lumMod val="25000"/>
              <a:lumOff val="75000"/>
            </a:schemeClr>
          </a:solidFill>
          <a:ln>
            <a:solidFill>
              <a:schemeClr val="bg1"/>
            </a:solidFill>
          </a:ln>
        </p:spPr>
        <p:txBody>
          <a:bodyPr vert="horz" lIns="91440" tIns="45720" rIns="91440" bIns="45720" rtlCol="0" anchor="ctr" anchorCtr="0">
            <a:normAutofit/>
          </a:bodyPr>
          <a:lstStyle>
            <a:lvl1pPr algn="l" defTabSz="914400" rtl="0" eaLnBrk="1" latinLnBrk="0" hangingPunct="1">
              <a:spcBef>
                <a:spcPts val="400"/>
              </a:spcBef>
              <a:buNone/>
              <a:defRPr sz="4800" b="0" kern="1200" cap="none" spc="0" baseline="0">
                <a:solidFill>
                  <a:schemeClr val="tx2"/>
                </a:solidFill>
                <a:latin typeface="+mj-lt"/>
                <a:ea typeface="+mj-ea"/>
                <a:cs typeface="Tunga" pitchFamily="2"/>
              </a:defRPr>
            </a:lvl1pPr>
          </a:lstStyle>
          <a:p>
            <a:pPr algn="ctr"/>
            <a:r>
              <a:rPr lang="en-US" sz="3600" spc="50" dirty="0" smtClean="0">
                <a:ln w="13335" cmpd="sng">
                  <a:solidFill>
                    <a:schemeClr val="accent1">
                      <a:lumMod val="50000"/>
                    </a:schemeClr>
                  </a:solidFill>
                  <a:prstDash val="solid"/>
                </a:ln>
                <a:solidFill>
                  <a:schemeClr val="bg1"/>
                </a:solidFill>
                <a:cs typeface="+mj-cs"/>
              </a:rPr>
              <a:t>Underachievers say…</a:t>
            </a:r>
          </a:p>
          <a:p>
            <a:pPr algn="ctr"/>
            <a:r>
              <a:rPr lang="en-US" sz="2300" spc="50" dirty="0" err="1" smtClean="0">
                <a:ln w="13335" cmpd="sng">
                  <a:solidFill>
                    <a:schemeClr val="accent1">
                      <a:lumMod val="50000"/>
                    </a:schemeClr>
                  </a:solidFill>
                  <a:prstDash val="solid"/>
                </a:ln>
                <a:solidFill>
                  <a:schemeClr val="bg1"/>
                </a:solidFill>
                <a:cs typeface="+mj-cs"/>
              </a:rPr>
              <a:t>Rimm</a:t>
            </a:r>
            <a:r>
              <a:rPr lang="en-US" sz="2300" spc="50" dirty="0" smtClean="0">
                <a:ln w="13335" cmpd="sng">
                  <a:solidFill>
                    <a:schemeClr val="accent1">
                      <a:lumMod val="50000"/>
                    </a:schemeClr>
                  </a:solidFill>
                  <a:prstDash val="solid"/>
                </a:ln>
                <a:solidFill>
                  <a:schemeClr val="bg1"/>
                </a:solidFill>
                <a:cs typeface="+mj-cs"/>
              </a:rPr>
              <a:t>, 2008</a:t>
            </a:r>
            <a:endParaRPr lang="en-US" sz="1300" spc="50" dirty="0">
              <a:ln w="13335" cmpd="sng">
                <a:solidFill>
                  <a:schemeClr val="accent1">
                    <a:lumMod val="50000"/>
                  </a:schemeClr>
                </a:solidFill>
                <a:prstDash val="solid"/>
              </a:ln>
              <a:solidFill>
                <a:schemeClr val="bg1"/>
              </a:solidFill>
              <a:cs typeface="+mj-cs"/>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5768" y="4371213"/>
            <a:ext cx="2438400" cy="1816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20363" y="6170615"/>
            <a:ext cx="1329210" cy="261610"/>
          </a:xfrm>
          <a:prstGeom prst="rect">
            <a:avLst/>
          </a:prstGeom>
        </p:spPr>
        <p:txBody>
          <a:bodyPr wrap="none">
            <a:spAutoFit/>
          </a:bodyPr>
          <a:lstStyle/>
          <a:p>
            <a:r>
              <a:rPr lang="en-US" sz="1100" dirty="0">
                <a:hlinkClick r:id="rId3"/>
              </a:rPr>
              <a:t>www.ten57mag.com</a:t>
            </a:r>
            <a:endParaRPr lang="en-US" sz="1100" dirty="0"/>
          </a:p>
        </p:txBody>
      </p:sp>
    </p:spTree>
    <p:extLst>
      <p:ext uri="{BB962C8B-B14F-4D97-AF65-F5344CB8AC3E}">
        <p14:creationId xmlns:p14="http://schemas.microsoft.com/office/powerpoint/2010/main" val="35006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4444</TotalTime>
  <Words>2841</Words>
  <Application>Microsoft Office PowerPoint</Application>
  <PresentationFormat>On-screen Show (4:3)</PresentationFormat>
  <Paragraphs>332</Paragraphs>
  <Slides>47</Slides>
  <Notes>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Thatch</vt:lpstr>
      <vt:lpstr>Differentiation Strategies to Engage Underperforming Students in Middle School and Highly Capable Classes</vt:lpstr>
      <vt:lpstr>About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Gifted Students can be Underachievers</vt:lpstr>
      <vt:lpstr>Why Gifted Students can be Underachievers</vt:lpstr>
      <vt:lpstr>Why Gifted Students can be Underachievers</vt:lpstr>
      <vt:lpstr>Why Gifted Students can be Underachievers</vt:lpstr>
      <vt:lpstr>A Different Brain?</vt:lpstr>
      <vt:lpstr>Types of Gifted Underachiever</vt:lpstr>
      <vt:lpstr>PowerPoint Presentation</vt:lpstr>
      <vt:lpstr>PowerPoint Presentation</vt:lpstr>
      <vt:lpstr>Main Types of Gifted Underachievers</vt:lpstr>
      <vt:lpstr>Main Types of Gifted Underachievers</vt:lpstr>
      <vt:lpstr>Activity: What type are you?</vt:lpstr>
      <vt:lpstr>PowerPoint Presentation</vt:lpstr>
      <vt:lpstr>PowerPoint Presentation</vt:lpstr>
      <vt:lpstr>Strategies for Dealing with Perfectionism and a Growth Mindset</vt:lpstr>
      <vt:lpstr>PowerPoint Presentation</vt:lpstr>
      <vt:lpstr>Individualizing Instruction</vt:lpstr>
      <vt:lpstr>Why Cooperative Learning can Fail to Motivate Some Gifted Learners</vt:lpstr>
      <vt:lpstr>How to Create a Positive Cooperative Learning Environment for Gifted Learners</vt:lpstr>
      <vt:lpstr>Options for interest-driven, individualized, higher-level learning</vt:lpstr>
      <vt:lpstr>PowerPoint Presentation</vt:lpstr>
      <vt:lpstr>Straight Ahead – Uphill - Mountainous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Revisit Activity: What type are you?</vt:lpstr>
      <vt:lpstr>PowerPoint Presentation</vt:lpstr>
      <vt:lpstr>Bibliography</vt:lpstr>
    </vt:vector>
  </TitlesOfParts>
  <Company>Issaquah School District 411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Under-performing Gifted Students in the Middle Years.</dc:title>
  <dc:creator>Wagner, Katrina    PC-Staff</dc:creator>
  <cp:lastModifiedBy>PLC - IHS Temp Account</cp:lastModifiedBy>
  <cp:revision>80</cp:revision>
  <cp:lastPrinted>2014-11-09T00:12:39Z</cp:lastPrinted>
  <dcterms:created xsi:type="dcterms:W3CDTF">2014-10-11T16:23:03Z</dcterms:created>
  <dcterms:modified xsi:type="dcterms:W3CDTF">2015-08-27T18:26:41Z</dcterms:modified>
</cp:coreProperties>
</file>